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261" r:id="rId4"/>
    <p:sldId id="278" r:id="rId5"/>
    <p:sldId id="280" r:id="rId6"/>
    <p:sldId id="279" r:id="rId7"/>
    <p:sldId id="281" r:id="rId8"/>
    <p:sldId id="282" r:id="rId9"/>
    <p:sldId id="283" r:id="rId10"/>
    <p:sldId id="284" r:id="rId11"/>
    <p:sldId id="286" r:id="rId12"/>
    <p:sldId id="287" r:id="rId13"/>
    <p:sldId id="288" r:id="rId14"/>
    <p:sldId id="292" r:id="rId15"/>
    <p:sldId id="306" r:id="rId16"/>
    <p:sldId id="293" r:id="rId17"/>
    <p:sldId id="294" r:id="rId18"/>
    <p:sldId id="295" r:id="rId19"/>
    <p:sldId id="296" r:id="rId20"/>
    <p:sldId id="302" r:id="rId21"/>
    <p:sldId id="297" r:id="rId22"/>
    <p:sldId id="298" r:id="rId23"/>
    <p:sldId id="299" r:id="rId24"/>
    <p:sldId id="300" r:id="rId25"/>
    <p:sldId id="301" r:id="rId26"/>
    <p:sldId id="304" r:id="rId27"/>
    <p:sldId id="303" r:id="rId28"/>
    <p:sldId id="305" r:id="rId29"/>
  </p:sldIdLst>
  <p:sldSz cx="12192000" cy="6858000"/>
  <p:notesSz cx="6805613" cy="9939338"/>
  <p:embeddedFontLst>
    <p:embeddedFont>
      <p:font typeface="휴먼옛체" panose="02030504000101010101" pitchFamily="18" charset="-127"/>
      <p:regular r:id="rId32"/>
    </p:embeddedFont>
    <p:embeddedFont>
      <p:font typeface="맑은 고딕" panose="020B0503020000020004" pitchFamily="50" charset="-127"/>
      <p:regular r:id="rId33"/>
      <p:bold r:id="rId34"/>
    </p:embeddedFont>
    <p:embeddedFont>
      <p:font typeface="Arial Black" panose="020B0A04020102020204" pitchFamily="34" charset="0"/>
      <p:bold r:id="rId35"/>
    </p:embeddedFont>
    <p:embeddedFont>
      <p:font typeface="HY견고딕" panose="02030600000101010101" pitchFamily="18" charset="-127"/>
      <p:regular r:id="rId3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694F3-9911-40C0-85C9-F2B0975F09DE}" type="datetimeFigureOut">
              <a:rPr lang="ko-KR" altLang="en-US" smtClean="0"/>
              <a:t>2020-07-07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35F56-B6F5-4560-BD69-4D24A71936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0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76842-2802-47F0-B625-4DC96F5B1D11}" type="datetimeFigureOut">
              <a:rPr lang="ko-KR" altLang="en-US" smtClean="0"/>
              <a:t>2020-07-07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7D445-1FA3-4ADB-BD8E-6D1B9E7D43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657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대민국 원자산업의 과거</a:t>
            </a:r>
            <a:r>
              <a:rPr lang="en-US" altLang="ko-KR" smtClean="0"/>
              <a:t>, </a:t>
            </a:r>
            <a:r>
              <a:rPr lang="ko-KR" altLang="en-US" smtClean="0"/>
              <a:t>현재 그리고 미래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307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대민국 원자산업의 과거</a:t>
            </a:r>
            <a:r>
              <a:rPr lang="en-US" altLang="ko-KR" smtClean="0"/>
              <a:t>, </a:t>
            </a:r>
            <a:r>
              <a:rPr lang="ko-KR" altLang="en-US" smtClean="0"/>
              <a:t>현재 그리고 미래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823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대민국 원자산업의 과거</a:t>
            </a:r>
            <a:r>
              <a:rPr lang="en-US" altLang="ko-KR" smtClean="0"/>
              <a:t>, </a:t>
            </a:r>
            <a:r>
              <a:rPr lang="ko-KR" altLang="en-US" smtClean="0"/>
              <a:t>현재 그리고 미래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400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대민국 원자산업의 과거</a:t>
            </a:r>
            <a:r>
              <a:rPr lang="en-US" altLang="ko-KR" smtClean="0"/>
              <a:t>, </a:t>
            </a:r>
            <a:r>
              <a:rPr lang="ko-KR" altLang="en-US" smtClean="0"/>
              <a:t>현재 그리고 미래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00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대민국 원자산업의 과거</a:t>
            </a:r>
            <a:r>
              <a:rPr lang="en-US" altLang="ko-KR" smtClean="0"/>
              <a:t>, </a:t>
            </a:r>
            <a:r>
              <a:rPr lang="ko-KR" altLang="en-US" smtClean="0"/>
              <a:t>현재 그리고 미래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89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대민국 원자산업의 과거</a:t>
            </a:r>
            <a:r>
              <a:rPr lang="en-US" altLang="ko-KR" smtClean="0"/>
              <a:t>, </a:t>
            </a:r>
            <a:r>
              <a:rPr lang="ko-KR" altLang="en-US" smtClean="0"/>
              <a:t>현재 그리고 미래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60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대민국 원자산업의 과거</a:t>
            </a:r>
            <a:r>
              <a:rPr lang="en-US" altLang="ko-KR" smtClean="0"/>
              <a:t>, </a:t>
            </a:r>
            <a:r>
              <a:rPr lang="ko-KR" altLang="en-US" smtClean="0"/>
              <a:t>현재 그리고 미래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57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대민국 원자산업의 과거</a:t>
            </a:r>
            <a:r>
              <a:rPr lang="en-US" altLang="ko-KR" smtClean="0"/>
              <a:t>, </a:t>
            </a:r>
            <a:r>
              <a:rPr lang="ko-KR" altLang="en-US" smtClean="0"/>
              <a:t>현재 그리고 미래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751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대민국 원자산업의 과거</a:t>
            </a:r>
            <a:r>
              <a:rPr lang="en-US" altLang="ko-KR" smtClean="0"/>
              <a:t>, </a:t>
            </a:r>
            <a:r>
              <a:rPr lang="ko-KR" altLang="en-US" smtClean="0"/>
              <a:t>현재 그리고 미래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28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대민국 원자산업의 과거</a:t>
            </a:r>
            <a:r>
              <a:rPr lang="en-US" altLang="ko-KR" smtClean="0"/>
              <a:t>, </a:t>
            </a:r>
            <a:r>
              <a:rPr lang="ko-KR" altLang="en-US" smtClean="0"/>
              <a:t>현재 그리고 미래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30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대민국 원자산업의 과거</a:t>
            </a:r>
            <a:r>
              <a:rPr lang="en-US" altLang="ko-KR" smtClean="0"/>
              <a:t>, </a:t>
            </a:r>
            <a:r>
              <a:rPr lang="ko-KR" altLang="en-US" smtClean="0"/>
              <a:t>현재 그리고 미래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50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2020-06-09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o-KR" altLang="en-US" smtClean="0"/>
              <a:t>대민국 원자산업의 과거</a:t>
            </a:r>
            <a:r>
              <a:rPr lang="en-US" altLang="ko-KR" smtClean="0"/>
              <a:t>, </a:t>
            </a:r>
            <a:r>
              <a:rPr lang="ko-KR" altLang="en-US" smtClean="0"/>
              <a:t>현재 그리고 미래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E0CA4-2C90-4C27-A759-4ADC66855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76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776377" y="1873889"/>
            <a:ext cx="10334446" cy="11478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800" b="1" dirty="0" err="1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원전주변</a:t>
            </a:r>
            <a:r>
              <a:rPr lang="ko-KR" altLang="en-US" sz="3800" b="1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 주민의 원자력안전에 대한 </a:t>
            </a:r>
            <a:endParaRPr lang="en-US" altLang="ko-KR" sz="3800" b="1" dirty="0" smtClean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3800" b="1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인식에 관한 비교 연구</a:t>
            </a:r>
            <a:endParaRPr lang="ko-KR" altLang="en-US" sz="38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1040921" y="3010748"/>
            <a:ext cx="9724845" cy="487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주민의견수렴제도와 원자력안전정보공개제도 효과를 중심으로 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endParaRPr lang="ko-KR" alt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1084053" y="4066494"/>
            <a:ext cx="9871494" cy="487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2019. 6.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1084053" y="5234003"/>
            <a:ext cx="9583947" cy="487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일반행정전공 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학기  원 성찬</a:t>
            </a:r>
            <a:endParaRPr lang="ko-KR" alt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284672" y="1027102"/>
            <a:ext cx="2570671" cy="487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『</a:t>
            </a:r>
            <a:r>
              <a:rPr lang="ko-KR" altLang="en-US" sz="1400" b="1" dirty="0" smtClean="0">
                <a:latin typeface="맑은 고딕" panose="020B0503020000020004" pitchFamily="50" charset="-127"/>
              </a:rPr>
              <a:t>석사학위논문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』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발표자료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2577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1. </a:t>
            </a:r>
            <a:r>
              <a:rPr lang="ko-KR" altLang="en-US" sz="2400" dirty="0" smtClean="0"/>
              <a:t>연구 설계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79061" y="1664901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828379"/>
            <a:ext cx="10421645" cy="4472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b="1" dirty="0" smtClean="0">
                <a:latin typeface="+mn-ea"/>
              </a:rPr>
              <a:t>2) </a:t>
            </a:r>
            <a:r>
              <a:rPr lang="ko-KR" altLang="en-US" sz="2000" b="1" dirty="0" smtClean="0">
                <a:latin typeface="+mn-ea"/>
              </a:rPr>
              <a:t>연구 가설 </a:t>
            </a:r>
            <a:endParaRPr lang="en-US" altLang="ko-KR" sz="2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2</a:t>
            </a:r>
            <a:r>
              <a:rPr lang="ko-KR" altLang="en-US" sz="1600" b="1" dirty="0" smtClean="0">
                <a:latin typeface="+mn-ea"/>
              </a:rPr>
              <a:t>그룹 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b="1" dirty="0" smtClean="0">
                <a:latin typeface="+mn-ea"/>
              </a:rPr>
              <a:t>원자력안전 규제기관활동</a:t>
            </a:r>
            <a:endParaRPr lang="en-US" altLang="ko-KR" sz="1600" b="1" dirty="0" smtClean="0">
              <a:latin typeface="+mn-ea"/>
            </a:endParaRPr>
          </a:p>
          <a:p>
            <a:pPr marL="0" indent="0">
              <a:buNone/>
            </a:pPr>
            <a:endParaRPr lang="en-US" altLang="ko-KR" sz="2000" b="1" dirty="0" smtClean="0"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본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674" y="2605341"/>
            <a:ext cx="7433257" cy="22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2. </a:t>
            </a:r>
            <a:r>
              <a:rPr lang="ko-KR" altLang="en-US" sz="2400" dirty="0" smtClean="0"/>
              <a:t>자료 수집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87853" y="1674110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955800"/>
            <a:ext cx="10421645" cy="4472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 b="1" dirty="0" smtClean="0">
                <a:latin typeface="+mn-ea"/>
              </a:rPr>
              <a:t>예비 설문조사</a:t>
            </a:r>
            <a:endParaRPr lang="en-US" altLang="ko-KR" sz="2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목적 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b="1" dirty="0" smtClean="0">
                <a:latin typeface="+mn-ea"/>
              </a:rPr>
              <a:t>설문 문항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측정 도구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의 적합성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타당도 및 신뢰도 확보 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기간 </a:t>
            </a:r>
            <a:r>
              <a:rPr lang="en-US" altLang="ko-KR" sz="1600" b="1" dirty="0" smtClean="0">
                <a:latin typeface="+mn-ea"/>
              </a:rPr>
              <a:t>: 2019.11.20 ~ 2019.11.22.(3</a:t>
            </a:r>
            <a:r>
              <a:rPr lang="ko-KR" altLang="en-US" sz="1600" b="1" dirty="0" smtClean="0">
                <a:latin typeface="+mn-ea"/>
              </a:rPr>
              <a:t>일간</a:t>
            </a:r>
            <a:r>
              <a:rPr lang="en-US" altLang="ko-KR" sz="1600" b="1" dirty="0" smtClean="0">
                <a:latin typeface="+mn-ea"/>
              </a:rPr>
              <a:t>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대상 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b="1" dirty="0" smtClean="0">
                <a:latin typeface="+mn-ea"/>
              </a:rPr>
              <a:t>대전시 유성구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err="1" smtClean="0">
                <a:latin typeface="+mn-ea"/>
              </a:rPr>
              <a:t>덕진동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err="1" smtClean="0">
                <a:latin typeface="+mn-ea"/>
              </a:rPr>
              <a:t>관평동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구성동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 주민 </a:t>
            </a:r>
            <a:r>
              <a:rPr lang="en-US" altLang="ko-KR" sz="1600" b="1" dirty="0" smtClean="0">
                <a:latin typeface="+mn-ea"/>
              </a:rPr>
              <a:t>30</a:t>
            </a:r>
            <a:r>
              <a:rPr lang="ko-KR" altLang="en-US" sz="1600" b="1" dirty="0" smtClean="0">
                <a:latin typeface="+mn-ea"/>
              </a:rPr>
              <a:t>명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남 </a:t>
            </a:r>
            <a:r>
              <a:rPr lang="en-US" altLang="ko-KR" sz="1600" b="1" dirty="0" smtClean="0">
                <a:latin typeface="+mn-ea"/>
              </a:rPr>
              <a:t>15, </a:t>
            </a:r>
            <a:r>
              <a:rPr lang="ko-KR" altLang="en-US" sz="1600" b="1" dirty="0" smtClean="0">
                <a:latin typeface="+mn-ea"/>
              </a:rPr>
              <a:t>여 </a:t>
            </a:r>
            <a:r>
              <a:rPr lang="en-US" altLang="ko-KR" sz="1600" b="1" dirty="0" smtClean="0">
                <a:latin typeface="+mn-ea"/>
              </a:rPr>
              <a:t>15)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 ※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지역선정이유 </a:t>
            </a:r>
            <a:r>
              <a:rPr lang="en-US" altLang="ko-KR" sz="1600" dirty="0" smtClean="0">
                <a:latin typeface="+mn-ea"/>
              </a:rPr>
              <a:t>– </a:t>
            </a:r>
            <a:r>
              <a:rPr lang="ko-KR" altLang="en-US" sz="1600" dirty="0" smtClean="0">
                <a:latin typeface="+mn-ea"/>
              </a:rPr>
              <a:t>한국원자력연구원 하나로연구용원자로와 </a:t>
            </a:r>
            <a:r>
              <a:rPr lang="ko-KR" altLang="en-US" sz="1600" dirty="0" err="1" smtClean="0">
                <a:latin typeface="+mn-ea"/>
              </a:rPr>
              <a:t>원전핵연료</a:t>
            </a:r>
            <a:r>
              <a:rPr lang="ko-KR" altLang="en-US" sz="1600" dirty="0" smtClean="0">
                <a:latin typeface="+mn-ea"/>
              </a:rPr>
              <a:t> 생산시설 </a:t>
            </a:r>
            <a:r>
              <a:rPr lang="en-US" altLang="ko-KR" sz="1600" dirty="0" smtClean="0">
                <a:latin typeface="+mn-ea"/>
              </a:rPr>
              <a:t>KNF</a:t>
            </a:r>
            <a:r>
              <a:rPr lang="ko-KR" altLang="en-US" sz="1600" dirty="0" smtClean="0">
                <a:latin typeface="+mn-ea"/>
              </a:rPr>
              <a:t>가 위치하고 있음</a:t>
            </a:r>
            <a:r>
              <a:rPr lang="en-US" altLang="ko-KR" sz="1600" dirty="0" smtClean="0">
                <a:latin typeface="+mn-ea"/>
              </a:rPr>
              <a:t>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방법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: </a:t>
            </a:r>
            <a:r>
              <a:rPr lang="ko-KR" altLang="en-US" sz="1600" dirty="0" smtClean="0">
                <a:latin typeface="+mn-ea"/>
              </a:rPr>
              <a:t>모집단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원자로 인근주민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에서 각 계층이 차지하는 크기에 비례하여 표본크기를 정하는 비례층화표본</a:t>
            </a:r>
            <a:endParaRPr lang="en-US" altLang="ko-KR" sz="1600" dirty="0" smtClean="0">
              <a:latin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 </a:t>
            </a:r>
            <a:r>
              <a:rPr lang="ko-KR" altLang="en-US" sz="1600" dirty="0" smtClean="0">
                <a:latin typeface="+mn-ea"/>
              </a:rPr>
              <a:t>추출방법을 통해 선정한 </a:t>
            </a:r>
            <a:r>
              <a:rPr lang="ko-KR" altLang="en-US" sz="1600" dirty="0" err="1" smtClean="0">
                <a:latin typeface="+mn-ea"/>
              </a:rPr>
              <a:t>샘플집단</a:t>
            </a:r>
            <a:r>
              <a:rPr lang="en-US" altLang="ko-KR" sz="1600" dirty="0" smtClean="0">
                <a:latin typeface="+mn-ea"/>
              </a:rPr>
              <a:t>(n) </a:t>
            </a:r>
            <a:r>
              <a:rPr lang="ko-KR" altLang="en-US" sz="1600" dirty="0" err="1" smtClean="0">
                <a:latin typeface="+mn-ea"/>
              </a:rPr>
              <a:t>조사대상에게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연구자가 질문지를 직접 </a:t>
            </a:r>
            <a:r>
              <a:rPr lang="ko-KR" altLang="en-US" sz="1600" b="1" dirty="0" err="1" smtClean="0">
                <a:latin typeface="+mn-ea"/>
              </a:rPr>
              <a:t>배부〮회수</a:t>
            </a:r>
            <a:r>
              <a:rPr lang="ko-KR" altLang="en-US" sz="1600" b="1" dirty="0" smtClean="0">
                <a:latin typeface="+mn-ea"/>
              </a:rPr>
              <a:t> 하는 현장 </a:t>
            </a:r>
            <a:r>
              <a:rPr lang="ko-KR" altLang="en-US" sz="1600" b="1" dirty="0" err="1" smtClean="0">
                <a:latin typeface="+mn-ea"/>
              </a:rPr>
              <a:t>서베이</a:t>
            </a:r>
            <a:r>
              <a:rPr lang="ko-KR" altLang="en-US" sz="1600" b="1" dirty="0" smtClean="0">
                <a:latin typeface="+mn-ea"/>
              </a:rPr>
              <a:t> 방식</a:t>
            </a:r>
            <a:endParaRPr lang="en-US" altLang="ko-KR" sz="2000" b="1" dirty="0" smtClean="0">
              <a:latin typeface="+mn-ea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후속조치</a:t>
            </a:r>
            <a:endParaRPr lang="en-US" altLang="ko-KR" sz="1600" b="1" dirty="0" smtClean="0">
              <a:latin typeface="+mn-ea"/>
            </a:endParaRPr>
          </a:p>
          <a:p>
            <a:pPr marL="360363" indent="-360363">
              <a:lnSpc>
                <a:spcPct val="110000"/>
              </a:lnSpc>
              <a:buNone/>
            </a:pPr>
            <a:r>
              <a:rPr lang="en-US" altLang="ko-KR" sz="1600" b="1" dirty="0">
                <a:latin typeface="+mn-ea"/>
                <a:cs typeface="Arial" pitchFamily="34" charset="0"/>
              </a:rPr>
              <a:t> 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  - (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보완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) 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설문응답자의 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‘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설문지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＇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에 대한 개선 건의를 반영하여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, 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원전지역주민이 원자력안전정보를 습득하는 매체를 구체적으로 순위를 기입할 수 있도록 함</a:t>
            </a:r>
            <a:endParaRPr lang="en-US" altLang="ko-KR" sz="1600" dirty="0" smtClean="0">
              <a:latin typeface="+mn-ea"/>
              <a:cs typeface="Arial" pitchFamily="34" charset="0"/>
            </a:endParaRPr>
          </a:p>
          <a:p>
            <a:pPr marL="360363" indent="-360363">
              <a:lnSpc>
                <a:spcPct val="110000"/>
              </a:lnSpc>
              <a:buNone/>
            </a:pPr>
            <a:r>
              <a:rPr lang="en-US" altLang="ko-KR" sz="1600" dirty="0">
                <a:latin typeface="+mn-ea"/>
                <a:cs typeface="Arial" pitchFamily="34" charset="0"/>
              </a:rPr>
              <a:t> 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  - (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순서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) 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동일 유형의 </a:t>
            </a:r>
            <a:r>
              <a:rPr lang="ko-KR" altLang="en-US" sz="1600" dirty="0" err="1" smtClean="0">
                <a:latin typeface="+mn-ea"/>
                <a:cs typeface="Arial" pitchFamily="34" charset="0"/>
              </a:rPr>
              <a:t>지그재그식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 연속 질문 순서를 주민의견수렴제도와 원자력안전 적극정보공개제도로 범주화 함으로써 기계적 형식적 답변을 사전 차단함</a:t>
            </a:r>
            <a:endParaRPr lang="en-US" altLang="ko-KR" sz="1600" dirty="0" smtClean="0">
              <a:latin typeface="+mn-ea"/>
              <a:cs typeface="Arial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본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D9DA7D9-DCB0-4B19-8C89-03DEBC0200A4}"/>
              </a:ext>
            </a:extLst>
          </p:cNvPr>
          <p:cNvGrpSpPr/>
          <p:nvPr/>
        </p:nvGrpSpPr>
        <p:grpSpPr>
          <a:xfrm>
            <a:off x="831238" y="2009571"/>
            <a:ext cx="216157" cy="187662"/>
            <a:chOff x="2952485" y="3289971"/>
            <a:chExt cx="1374034" cy="1369992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35B2950-4075-4EE1-AB24-360DE93D3DE0}"/>
                </a:ext>
              </a:extLst>
            </p:cNvPr>
            <p:cNvSpPr/>
            <p:nvPr/>
          </p:nvSpPr>
          <p:spPr>
            <a:xfrm>
              <a:off x="2952485" y="4438211"/>
              <a:ext cx="1374034" cy="2217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그룹 40">
              <a:extLst>
                <a:ext uri="{FF2B5EF4-FFF2-40B4-BE49-F238E27FC236}">
                  <a16:creationId xmlns:a16="http://schemas.microsoft.com/office/drawing/2014/main" id="{B37DE351-ED79-4B8A-B06E-5C0DA8C78CA6}"/>
                </a:ext>
              </a:extLst>
            </p:cNvPr>
            <p:cNvGrpSpPr/>
            <p:nvPr/>
          </p:nvGrpSpPr>
          <p:grpSpPr>
            <a:xfrm>
              <a:off x="2992235" y="3289971"/>
              <a:ext cx="1294014" cy="1294012"/>
              <a:chOff x="618598" y="2844014"/>
              <a:chExt cx="1708136" cy="1708136"/>
            </a:xfrm>
          </p:grpSpPr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EB269CC0-29CB-4DD3-BDBB-AB23B7FD1D5A}"/>
                  </a:ext>
                </a:extLst>
              </p:cNvPr>
              <p:cNvSpPr/>
              <p:nvPr/>
            </p:nvSpPr>
            <p:spPr>
              <a:xfrm>
                <a:off x="618598" y="2844014"/>
                <a:ext cx="1708136" cy="1708136"/>
              </a:xfrm>
              <a:prstGeom prst="ellipse">
                <a:avLst/>
              </a:prstGeom>
              <a:gradFill>
                <a:gsLst>
                  <a:gs pos="0">
                    <a:srgbClr val="9EC60C"/>
                  </a:gs>
                  <a:gs pos="100000">
                    <a:srgbClr val="92B80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98500" h="3175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08EAF438-B5AF-4CBA-BE12-5630F813ECE3}"/>
                  </a:ext>
                </a:extLst>
              </p:cNvPr>
              <p:cNvSpPr/>
              <p:nvPr/>
            </p:nvSpPr>
            <p:spPr>
              <a:xfrm rot="20946309">
                <a:off x="855876" y="3023372"/>
                <a:ext cx="606789" cy="303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2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F1C97616-CF33-4EC1-AE08-1DB8709D78F5}"/>
                </a:ext>
              </a:extLst>
            </p:cNvPr>
            <p:cNvSpPr/>
            <p:nvPr/>
          </p:nvSpPr>
          <p:spPr>
            <a:xfrm>
              <a:off x="3183386" y="3314700"/>
              <a:ext cx="911714" cy="753154"/>
            </a:xfrm>
            <a:prstGeom prst="ellipse">
              <a:avLst/>
            </a:prstGeom>
            <a:gradFill>
              <a:gsLst>
                <a:gs pos="0">
                  <a:schemeClr val="bg1">
                    <a:alpha val="68000"/>
                  </a:schemeClr>
                </a:gs>
                <a:gs pos="53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33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2. </a:t>
            </a:r>
            <a:r>
              <a:rPr lang="ko-KR" altLang="en-US" sz="2400" dirty="0" smtClean="0"/>
              <a:t>자료 수집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87853" y="1674110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955800"/>
            <a:ext cx="10421645" cy="4472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 b="1" dirty="0" smtClean="0">
                <a:latin typeface="+mn-ea"/>
              </a:rPr>
              <a:t>본 설문조사</a:t>
            </a:r>
            <a:endParaRPr lang="en-US" altLang="ko-KR" sz="2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목적 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dirty="0" smtClean="0">
                <a:latin typeface="+mn-ea"/>
              </a:rPr>
              <a:t>모형</a:t>
            </a:r>
            <a:r>
              <a:rPr lang="en-US" altLang="ko-KR" sz="1600" dirty="0" smtClean="0">
                <a:latin typeface="+mn-ea"/>
              </a:rPr>
              <a:t>1 </a:t>
            </a:r>
            <a:r>
              <a:rPr lang="ko-KR" altLang="en-US" sz="1600" dirty="0" smtClean="0">
                <a:latin typeface="+mn-ea"/>
              </a:rPr>
              <a:t>가설과 모형</a:t>
            </a:r>
            <a:r>
              <a:rPr lang="en-US" altLang="ko-KR" sz="1600" dirty="0" smtClean="0">
                <a:latin typeface="+mn-ea"/>
              </a:rPr>
              <a:t>2 </a:t>
            </a:r>
            <a:r>
              <a:rPr lang="ko-KR" altLang="en-US" sz="1600" dirty="0" smtClean="0">
                <a:latin typeface="+mn-ea"/>
              </a:rPr>
              <a:t>가설 검증을 위한 분석 데이터 수집</a:t>
            </a:r>
            <a:endParaRPr lang="en-US" altLang="ko-KR" sz="1600" dirty="0" smtClean="0">
              <a:latin typeface="+mn-ea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기간 </a:t>
            </a:r>
            <a:r>
              <a:rPr lang="en-US" altLang="ko-KR" sz="1600" b="1" dirty="0" smtClean="0">
                <a:latin typeface="+mn-ea"/>
              </a:rPr>
              <a:t>: 2020.01.03 ~ 2020.02.05.(35</a:t>
            </a:r>
            <a:r>
              <a:rPr lang="ko-KR" altLang="en-US" sz="1600" b="1" dirty="0" smtClean="0">
                <a:latin typeface="+mn-ea"/>
              </a:rPr>
              <a:t>일간</a:t>
            </a:r>
            <a:r>
              <a:rPr lang="en-US" altLang="ko-KR" sz="1600" b="1" dirty="0" smtClean="0">
                <a:latin typeface="+mn-ea"/>
              </a:rPr>
              <a:t>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대상 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dirty="0" err="1">
                <a:latin typeface="+mn-ea"/>
              </a:rPr>
              <a:t>고리원전〮새울원전〮월성원전〮</a:t>
            </a:r>
            <a:r>
              <a:rPr lang="ko-KR" altLang="en-US" sz="1600" dirty="0" err="1" smtClean="0">
                <a:latin typeface="+mn-ea"/>
              </a:rPr>
              <a:t>한울원전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err="1">
                <a:latin typeface="+mn-ea"/>
              </a:rPr>
              <a:t>동해안벨트</a:t>
            </a:r>
            <a:r>
              <a:rPr lang="en-US" altLang="ko-KR" sz="1600" dirty="0" smtClean="0">
                <a:latin typeface="+mn-ea"/>
              </a:rPr>
              <a:t>), </a:t>
            </a:r>
            <a:r>
              <a:rPr lang="ko-KR" altLang="en-US" sz="1600" dirty="0" err="1" smtClean="0">
                <a:latin typeface="+mn-ea"/>
              </a:rPr>
              <a:t>한빛원전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err="1">
                <a:latin typeface="+mn-ea"/>
              </a:rPr>
              <a:t>서해안벨트</a:t>
            </a:r>
            <a:r>
              <a:rPr lang="en-US" altLang="ko-KR" sz="1600" dirty="0" smtClean="0">
                <a:latin typeface="+mn-ea"/>
              </a:rPr>
              <a:t>), </a:t>
            </a:r>
            <a:r>
              <a:rPr lang="ko-KR" altLang="en-US" sz="1600" dirty="0" smtClean="0">
                <a:latin typeface="+mn-ea"/>
              </a:rPr>
              <a:t>하나로원자로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과학벨트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3~5km </a:t>
            </a:r>
            <a:r>
              <a:rPr lang="ko-KR" altLang="en-US" sz="1600" dirty="0" smtClean="0">
                <a:latin typeface="+mn-ea"/>
              </a:rPr>
              <a:t>인근지역 </a:t>
            </a:r>
            <a:r>
              <a:rPr lang="ko-KR" altLang="en-US" sz="1600" b="1" dirty="0" smtClean="0">
                <a:latin typeface="+mn-ea"/>
              </a:rPr>
              <a:t>기초 지자체 주민 </a:t>
            </a:r>
            <a:r>
              <a:rPr lang="en-US" altLang="ko-KR" sz="1600" b="1" dirty="0" smtClean="0">
                <a:latin typeface="+mn-ea"/>
              </a:rPr>
              <a:t>18</a:t>
            </a:r>
            <a:r>
              <a:rPr lang="ko-KR" altLang="en-US" sz="1600" b="1" dirty="0" smtClean="0">
                <a:latin typeface="+mn-ea"/>
              </a:rPr>
              <a:t>세 이상 성인 남녀</a:t>
            </a:r>
            <a:r>
              <a:rPr lang="en-US" altLang="ko-KR" sz="1600" b="1" dirty="0" smtClean="0">
                <a:latin typeface="+mn-ea"/>
              </a:rPr>
              <a:t>350</a:t>
            </a:r>
            <a:r>
              <a:rPr lang="ko-KR" altLang="en-US" sz="1600" b="1" dirty="0" smtClean="0">
                <a:latin typeface="+mn-ea"/>
              </a:rPr>
              <a:t>명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남 </a:t>
            </a:r>
            <a:r>
              <a:rPr lang="en-US" altLang="ko-KR" sz="1600" b="1" dirty="0" smtClean="0">
                <a:latin typeface="+mn-ea"/>
              </a:rPr>
              <a:t>175, </a:t>
            </a:r>
            <a:r>
              <a:rPr lang="ko-KR" altLang="en-US" sz="1600" b="1" dirty="0" smtClean="0">
                <a:latin typeface="+mn-ea"/>
              </a:rPr>
              <a:t>여 </a:t>
            </a:r>
            <a:r>
              <a:rPr lang="en-US" altLang="ko-KR" sz="1600" b="1" dirty="0" smtClean="0">
                <a:latin typeface="+mn-ea"/>
              </a:rPr>
              <a:t>175, </a:t>
            </a:r>
            <a:r>
              <a:rPr lang="ko-KR" altLang="en-US" sz="1600" b="1" dirty="0" smtClean="0">
                <a:latin typeface="+mn-ea"/>
              </a:rPr>
              <a:t>각 </a:t>
            </a:r>
            <a:r>
              <a:rPr lang="ko-KR" altLang="en-US" sz="1600" b="1" dirty="0" err="1" smtClean="0">
                <a:latin typeface="+mn-ea"/>
              </a:rPr>
              <a:t>지자체별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50</a:t>
            </a:r>
            <a:r>
              <a:rPr lang="ko-KR" altLang="en-US" sz="1600" b="1" dirty="0" smtClean="0">
                <a:latin typeface="+mn-ea"/>
              </a:rPr>
              <a:t>명</a:t>
            </a:r>
            <a:r>
              <a:rPr lang="en-US" altLang="ko-KR" sz="1600" b="1" dirty="0" smtClean="0">
                <a:latin typeface="+mn-ea"/>
              </a:rPr>
              <a:t>)</a:t>
            </a:r>
          </a:p>
          <a:p>
            <a:pPr marL="360363" indent="-360363">
              <a:lnSpc>
                <a:spcPct val="110000"/>
              </a:lnSpc>
              <a:buNone/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※ </a:t>
            </a:r>
            <a:r>
              <a:rPr lang="ko-KR" altLang="en-US" sz="1600" b="1" dirty="0" smtClean="0">
                <a:latin typeface="+mn-ea"/>
              </a:rPr>
              <a:t>조사지역</a:t>
            </a:r>
            <a:r>
              <a:rPr lang="en-US" altLang="ko-KR" sz="1600" b="1" dirty="0" smtClean="0">
                <a:latin typeface="+mn-ea"/>
              </a:rPr>
              <a:t>-</a:t>
            </a:r>
            <a:r>
              <a:rPr lang="ko-KR" altLang="en-US" sz="1600" b="1" dirty="0" smtClean="0">
                <a:latin typeface="+mn-ea"/>
              </a:rPr>
              <a:t>고리원전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기장군</a:t>
            </a:r>
            <a:r>
              <a:rPr lang="en-US" altLang="ko-KR" sz="1600" dirty="0" smtClean="0">
                <a:latin typeface="+mn-ea"/>
              </a:rPr>
              <a:t>:</a:t>
            </a:r>
            <a:r>
              <a:rPr lang="ko-KR" altLang="en-US" sz="1600" dirty="0" err="1" smtClean="0">
                <a:latin typeface="+mn-ea"/>
              </a:rPr>
              <a:t>기장읍</a:t>
            </a:r>
            <a:r>
              <a:rPr lang="en-US" altLang="ko-KR" sz="1600" dirty="0" smtClean="0">
                <a:latin typeface="+mn-ea"/>
              </a:rPr>
              <a:t>,</a:t>
            </a:r>
            <a:r>
              <a:rPr lang="ko-KR" altLang="en-US" sz="1600" dirty="0" err="1" smtClean="0">
                <a:latin typeface="+mn-ea"/>
              </a:rPr>
              <a:t>장안읍</a:t>
            </a:r>
            <a:r>
              <a:rPr lang="en-US" altLang="ko-KR" sz="1600" dirty="0" smtClean="0">
                <a:latin typeface="+mn-ea"/>
              </a:rPr>
              <a:t>,</a:t>
            </a:r>
            <a:r>
              <a:rPr lang="ko-KR" altLang="en-US" sz="1600" dirty="0" err="1" smtClean="0">
                <a:latin typeface="+mn-ea"/>
              </a:rPr>
              <a:t>일광면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err="1" smtClean="0">
                <a:latin typeface="+mn-ea"/>
              </a:rPr>
              <a:t>새울원전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울주군</a:t>
            </a:r>
            <a:r>
              <a:rPr lang="en-US" altLang="ko-KR" sz="1600" dirty="0" smtClean="0">
                <a:latin typeface="+mn-ea"/>
              </a:rPr>
              <a:t>:</a:t>
            </a:r>
            <a:r>
              <a:rPr lang="ko-KR" altLang="en-US" sz="1600" dirty="0" err="1" smtClean="0">
                <a:latin typeface="+mn-ea"/>
              </a:rPr>
              <a:t>온산읍</a:t>
            </a:r>
            <a:r>
              <a:rPr lang="en-US" altLang="ko-KR" sz="1600" dirty="0" smtClean="0">
                <a:latin typeface="+mn-ea"/>
              </a:rPr>
              <a:t>,</a:t>
            </a:r>
            <a:r>
              <a:rPr lang="ko-KR" altLang="en-US" sz="1600" dirty="0" err="1" smtClean="0">
                <a:latin typeface="+mn-ea"/>
              </a:rPr>
              <a:t>온양읍</a:t>
            </a:r>
            <a:r>
              <a:rPr lang="en-US" altLang="ko-KR" sz="1600" dirty="0" smtClean="0">
                <a:latin typeface="+mn-ea"/>
              </a:rPr>
              <a:t>,</a:t>
            </a:r>
            <a:r>
              <a:rPr lang="ko-KR" altLang="en-US" sz="1600" dirty="0" err="1" smtClean="0">
                <a:latin typeface="+mn-ea"/>
              </a:rPr>
              <a:t>서생면</a:t>
            </a:r>
            <a:r>
              <a:rPr lang="en-US" altLang="ko-KR" sz="1600" dirty="0" smtClean="0">
                <a:latin typeface="+mn-ea"/>
              </a:rPr>
              <a:t>), </a:t>
            </a:r>
            <a:r>
              <a:rPr lang="ko-KR" altLang="en-US" sz="1600" b="1" dirty="0" smtClean="0">
                <a:latin typeface="+mn-ea"/>
              </a:rPr>
              <a:t>월성원전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경주시</a:t>
            </a:r>
            <a:r>
              <a:rPr lang="en-US" altLang="ko-KR" sz="1600" dirty="0" smtClean="0">
                <a:latin typeface="+mn-ea"/>
              </a:rPr>
              <a:t>:</a:t>
            </a:r>
            <a:r>
              <a:rPr lang="ko-KR" altLang="en-US" sz="1600" dirty="0" err="1" smtClean="0">
                <a:latin typeface="+mn-ea"/>
              </a:rPr>
              <a:t>감포읍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양북면</a:t>
            </a:r>
            <a:r>
              <a:rPr lang="en-US" altLang="ko-KR" sz="1600" dirty="0" smtClean="0">
                <a:latin typeface="+mn-ea"/>
              </a:rPr>
              <a:t>,</a:t>
            </a:r>
            <a:r>
              <a:rPr lang="ko-KR" altLang="en-US" sz="1600" dirty="0" err="1" smtClean="0">
                <a:latin typeface="+mn-ea"/>
              </a:rPr>
              <a:t>양남면</a:t>
            </a:r>
            <a:r>
              <a:rPr lang="en-US" altLang="ko-KR" sz="1600" dirty="0" smtClean="0">
                <a:latin typeface="+mn-ea"/>
              </a:rPr>
              <a:t>), </a:t>
            </a:r>
            <a:r>
              <a:rPr lang="ko-KR" altLang="en-US" sz="1600" b="1" dirty="0" err="1" smtClean="0">
                <a:latin typeface="+mn-ea"/>
              </a:rPr>
              <a:t>한울원전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울진군</a:t>
            </a:r>
            <a:r>
              <a:rPr lang="en-US" altLang="ko-KR" sz="1600" dirty="0" smtClean="0">
                <a:latin typeface="+mn-ea"/>
              </a:rPr>
              <a:t>:</a:t>
            </a:r>
            <a:r>
              <a:rPr lang="ko-KR" altLang="en-US" sz="1600" dirty="0" err="1" smtClean="0">
                <a:latin typeface="+mn-ea"/>
              </a:rPr>
              <a:t>울진읍</a:t>
            </a:r>
            <a:r>
              <a:rPr lang="en-US" altLang="ko-KR" sz="1600" dirty="0" smtClean="0">
                <a:latin typeface="+mn-ea"/>
              </a:rPr>
              <a:t>,</a:t>
            </a:r>
            <a:r>
              <a:rPr lang="ko-KR" altLang="en-US" sz="1600" dirty="0" smtClean="0">
                <a:latin typeface="+mn-ea"/>
              </a:rPr>
              <a:t>북면</a:t>
            </a:r>
            <a:r>
              <a:rPr lang="en-US" altLang="ko-KR" sz="1600" dirty="0" smtClean="0">
                <a:latin typeface="+mn-ea"/>
              </a:rPr>
              <a:t>,</a:t>
            </a:r>
            <a:r>
              <a:rPr lang="ko-KR" altLang="en-US" sz="1600" dirty="0" err="1" smtClean="0">
                <a:latin typeface="+mn-ea"/>
              </a:rPr>
              <a:t>죽변면</a:t>
            </a:r>
            <a:r>
              <a:rPr lang="en-US" altLang="ko-KR" sz="1600" dirty="0" smtClean="0">
                <a:latin typeface="+mn-ea"/>
              </a:rPr>
              <a:t>), </a:t>
            </a:r>
            <a:r>
              <a:rPr lang="ko-KR" altLang="en-US" sz="1600" b="1" dirty="0" err="1" smtClean="0">
                <a:latin typeface="+mn-ea"/>
              </a:rPr>
              <a:t>한빛원전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영광군</a:t>
            </a:r>
            <a:r>
              <a:rPr lang="en-US" altLang="ko-KR" sz="1600" dirty="0" smtClean="0">
                <a:latin typeface="+mn-ea"/>
              </a:rPr>
              <a:t>:</a:t>
            </a:r>
            <a:r>
              <a:rPr lang="ko-KR" altLang="en-US" sz="1600" dirty="0" err="1" smtClean="0">
                <a:latin typeface="+mn-ea"/>
              </a:rPr>
              <a:t>영광읍</a:t>
            </a:r>
            <a:r>
              <a:rPr lang="en-US" altLang="ko-KR" sz="1600" dirty="0" smtClean="0">
                <a:latin typeface="+mn-ea"/>
              </a:rPr>
              <a:t>,</a:t>
            </a:r>
            <a:r>
              <a:rPr lang="ko-KR" altLang="en-US" sz="1600" dirty="0" err="1" smtClean="0">
                <a:latin typeface="+mn-ea"/>
              </a:rPr>
              <a:t>백수읍</a:t>
            </a:r>
            <a:r>
              <a:rPr lang="en-US" altLang="ko-KR" sz="1600" dirty="0" smtClean="0">
                <a:latin typeface="+mn-ea"/>
              </a:rPr>
              <a:t>,</a:t>
            </a:r>
            <a:r>
              <a:rPr lang="ko-KR" altLang="en-US" sz="1600" dirty="0" err="1" smtClean="0">
                <a:latin typeface="+mn-ea"/>
              </a:rPr>
              <a:t>홍농읍∥고창군</a:t>
            </a:r>
            <a:r>
              <a:rPr lang="en-US" altLang="ko-KR" sz="1600" dirty="0" smtClean="0">
                <a:latin typeface="+mn-ea"/>
              </a:rPr>
              <a:t>:</a:t>
            </a:r>
            <a:r>
              <a:rPr lang="ko-KR" altLang="en-US" sz="1600" dirty="0" err="1" smtClean="0">
                <a:latin typeface="+mn-ea"/>
              </a:rPr>
              <a:t>무장면</a:t>
            </a:r>
            <a:r>
              <a:rPr lang="en-US" altLang="ko-KR" sz="1600" dirty="0" smtClean="0">
                <a:latin typeface="+mn-ea"/>
              </a:rPr>
              <a:t>,</a:t>
            </a:r>
            <a:r>
              <a:rPr lang="ko-KR" altLang="en-US" sz="1600" dirty="0" err="1" smtClean="0">
                <a:latin typeface="+mn-ea"/>
              </a:rPr>
              <a:t>공음면</a:t>
            </a:r>
            <a:r>
              <a:rPr lang="en-US" altLang="ko-KR" sz="1600" dirty="0" smtClean="0">
                <a:latin typeface="+mn-ea"/>
              </a:rPr>
              <a:t>,</a:t>
            </a:r>
            <a:r>
              <a:rPr lang="ko-KR" altLang="en-US" sz="1600" dirty="0" smtClean="0">
                <a:latin typeface="+mn-ea"/>
              </a:rPr>
              <a:t>해리면</a:t>
            </a:r>
            <a:r>
              <a:rPr lang="en-US" altLang="ko-KR" sz="1600" dirty="0" smtClean="0">
                <a:latin typeface="+mn-ea"/>
              </a:rPr>
              <a:t>,</a:t>
            </a:r>
            <a:r>
              <a:rPr lang="ko-KR" altLang="en-US" sz="1600" dirty="0" err="1" smtClean="0">
                <a:latin typeface="+mn-ea"/>
              </a:rPr>
              <a:t>대산면</a:t>
            </a:r>
            <a:r>
              <a:rPr lang="en-US" altLang="ko-KR" sz="1600" dirty="0" smtClean="0">
                <a:latin typeface="+mn-ea"/>
              </a:rPr>
              <a:t>), </a:t>
            </a:r>
            <a:r>
              <a:rPr lang="ko-KR" altLang="en-US" sz="1600" b="1" dirty="0" smtClean="0">
                <a:latin typeface="+mn-ea"/>
              </a:rPr>
              <a:t>하나로연구용원자로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유성구</a:t>
            </a:r>
            <a:r>
              <a:rPr lang="en-US" altLang="ko-KR" sz="1600" dirty="0" smtClean="0">
                <a:latin typeface="+mn-ea"/>
              </a:rPr>
              <a:t>:</a:t>
            </a:r>
            <a:r>
              <a:rPr lang="ko-KR" altLang="en-US" sz="1600" dirty="0" smtClean="0">
                <a:latin typeface="+mn-ea"/>
              </a:rPr>
              <a:t>구성동</a:t>
            </a:r>
            <a:r>
              <a:rPr lang="en-US" altLang="ko-KR" sz="1600" dirty="0" smtClean="0">
                <a:latin typeface="+mn-ea"/>
              </a:rPr>
              <a:t>,</a:t>
            </a:r>
            <a:r>
              <a:rPr lang="ko-KR" altLang="en-US" sz="1600" dirty="0" err="1" smtClean="0">
                <a:latin typeface="+mn-ea"/>
              </a:rPr>
              <a:t>덕진동</a:t>
            </a:r>
            <a:r>
              <a:rPr lang="en-US" altLang="ko-KR" sz="1600" dirty="0" smtClean="0">
                <a:latin typeface="+mn-ea"/>
              </a:rPr>
              <a:t>,</a:t>
            </a:r>
            <a:r>
              <a:rPr lang="ko-KR" altLang="en-US" sz="1600" dirty="0" err="1" smtClean="0">
                <a:latin typeface="+mn-ea"/>
              </a:rPr>
              <a:t>관평동</a:t>
            </a:r>
            <a:r>
              <a:rPr lang="en-US" altLang="ko-KR" sz="1600" dirty="0" smtClean="0">
                <a:latin typeface="+mn-ea"/>
              </a:rPr>
              <a:t>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방법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: </a:t>
            </a:r>
            <a:r>
              <a:rPr lang="ko-KR" altLang="en-US" sz="1600" dirty="0" smtClean="0">
                <a:latin typeface="+mn-ea"/>
              </a:rPr>
              <a:t>모집단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원자로 인근주민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의 각 계층이 차지하는 크기에 비례하여 표본크기를 정하는 비례층화표본</a:t>
            </a:r>
            <a:endParaRPr lang="en-US" altLang="ko-KR" sz="1600" dirty="0" smtClean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 </a:t>
            </a:r>
            <a:r>
              <a:rPr lang="ko-KR" altLang="en-US" sz="1600" dirty="0" smtClean="0">
                <a:latin typeface="+mn-ea"/>
              </a:rPr>
              <a:t>추출방법을 적용</a:t>
            </a:r>
            <a:r>
              <a:rPr lang="en-US" altLang="ko-KR" sz="1600" dirty="0" smtClean="0">
                <a:latin typeface="+mn-ea"/>
              </a:rPr>
              <a:t>.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7</a:t>
            </a:r>
            <a:r>
              <a:rPr lang="ko-KR" altLang="en-US" sz="1600" dirty="0" smtClean="0">
                <a:latin typeface="+mn-ea"/>
              </a:rPr>
              <a:t>개 </a:t>
            </a:r>
            <a:r>
              <a:rPr lang="ko-KR" altLang="en-US" sz="1600" dirty="0" err="1" smtClean="0">
                <a:latin typeface="+mn-ea"/>
              </a:rPr>
              <a:t>시군구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22</a:t>
            </a:r>
            <a:r>
              <a:rPr lang="ko-KR" altLang="en-US" sz="1600" dirty="0" smtClean="0">
                <a:latin typeface="+mn-ea"/>
              </a:rPr>
              <a:t>개 </a:t>
            </a:r>
            <a:r>
              <a:rPr lang="ko-KR" altLang="en-US" sz="1600" dirty="0" err="1" smtClean="0">
                <a:latin typeface="+mn-ea"/>
              </a:rPr>
              <a:t>읍면동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dirty="0" err="1" smtClean="0">
                <a:latin typeface="+mn-ea"/>
              </a:rPr>
              <a:t>샘플집단</a:t>
            </a:r>
            <a:r>
              <a:rPr lang="en-US" altLang="ko-KR" sz="1600" dirty="0" smtClean="0">
                <a:latin typeface="+mn-ea"/>
              </a:rPr>
              <a:t>(n)</a:t>
            </a:r>
            <a:r>
              <a:rPr lang="ko-KR" altLang="en-US" sz="1600" dirty="0" smtClean="0">
                <a:latin typeface="+mn-ea"/>
              </a:rPr>
              <a:t>의 조사대상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지역주민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에게 </a:t>
            </a:r>
            <a:r>
              <a:rPr lang="ko-KR" altLang="en-US" sz="1600" b="1" dirty="0" smtClean="0">
                <a:latin typeface="+mn-ea"/>
              </a:rPr>
              <a:t>연구자가 질문지를 직접 </a:t>
            </a:r>
            <a:endParaRPr lang="en-US" altLang="ko-KR" sz="1600" b="1" dirty="0" smtClean="0">
              <a:latin typeface="+mn-ea"/>
            </a:endParaRPr>
          </a:p>
          <a:p>
            <a:pPr marL="176213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o-KR" altLang="en-US" sz="1600" b="1" dirty="0" err="1" smtClean="0">
                <a:latin typeface="+mn-ea"/>
              </a:rPr>
              <a:t>배부〮회수</a:t>
            </a:r>
            <a:r>
              <a:rPr lang="ko-KR" altLang="en-US" sz="1600" b="1" dirty="0" smtClean="0">
                <a:latin typeface="+mn-ea"/>
              </a:rPr>
              <a:t> 하는 현장 </a:t>
            </a:r>
            <a:r>
              <a:rPr lang="ko-KR" altLang="en-US" sz="1600" b="1" dirty="0" err="1" smtClean="0">
                <a:latin typeface="+mn-ea"/>
              </a:rPr>
              <a:t>서베이</a:t>
            </a:r>
            <a:r>
              <a:rPr lang="ko-KR" altLang="en-US" sz="1600" b="1" dirty="0" smtClean="0">
                <a:latin typeface="+mn-ea"/>
              </a:rPr>
              <a:t> 방식</a:t>
            </a:r>
            <a:endParaRPr lang="en-US" altLang="ko-KR" sz="2000" b="1" dirty="0" smtClean="0">
              <a:latin typeface="+mn-ea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 err="1" smtClean="0">
                <a:latin typeface="+mn-ea"/>
              </a:rPr>
              <a:t>표본구성</a:t>
            </a:r>
            <a:r>
              <a:rPr lang="en-US" altLang="ko-KR" sz="1600" b="1" dirty="0" smtClean="0">
                <a:latin typeface="+mn-ea"/>
              </a:rPr>
              <a:t>:</a:t>
            </a:r>
            <a:r>
              <a:rPr lang="ko-KR" altLang="en-US" sz="1600" dirty="0" err="1" smtClean="0">
                <a:latin typeface="+mn-ea"/>
              </a:rPr>
              <a:t>표본집단</a:t>
            </a:r>
            <a:r>
              <a:rPr lang="en-US" altLang="ko-KR" sz="1600" dirty="0" smtClean="0">
                <a:latin typeface="+mn-ea"/>
              </a:rPr>
              <a:t>(n)</a:t>
            </a:r>
            <a:r>
              <a:rPr lang="ko-KR" altLang="en-US" sz="1600" dirty="0" smtClean="0">
                <a:latin typeface="+mn-ea"/>
              </a:rPr>
              <a:t>은</a:t>
            </a:r>
            <a:r>
              <a:rPr lang="en-US" altLang="ko-KR" sz="1600" dirty="0" smtClean="0">
                <a:latin typeface="+mn-ea"/>
              </a:rPr>
              <a:t> 18</a:t>
            </a:r>
            <a:r>
              <a:rPr lang="ko-KR" altLang="en-US" sz="1600" dirty="0" err="1" smtClean="0">
                <a:latin typeface="+mn-ea"/>
              </a:rPr>
              <a:t>세이상</a:t>
            </a:r>
            <a:r>
              <a:rPr lang="ko-KR" altLang="en-US" sz="1600" dirty="0" smtClean="0">
                <a:latin typeface="+mn-ea"/>
              </a:rPr>
              <a:t> 성인남녀 </a:t>
            </a:r>
            <a:r>
              <a:rPr lang="en-US" altLang="ko-KR" sz="1600" dirty="0" smtClean="0">
                <a:latin typeface="+mn-ea"/>
              </a:rPr>
              <a:t>50</a:t>
            </a:r>
            <a:r>
              <a:rPr lang="ko-KR" altLang="en-US" sz="1600" dirty="0" smtClean="0">
                <a:latin typeface="+mn-ea"/>
              </a:rPr>
              <a:t>명</a:t>
            </a:r>
            <a:r>
              <a:rPr lang="en-US" altLang="ko-KR" sz="1600" dirty="0" smtClean="0">
                <a:latin typeface="+mn-ea"/>
              </a:rPr>
              <a:t>.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모집단의 약 </a:t>
            </a:r>
            <a:r>
              <a:rPr lang="en-US" altLang="ko-KR" sz="1600" b="1" dirty="0" smtClean="0">
                <a:latin typeface="+mn-ea"/>
              </a:rPr>
              <a:t>0.05%~0.42%</a:t>
            </a:r>
            <a:r>
              <a:rPr lang="ko-KR" altLang="en-US" sz="1600" b="1" dirty="0" smtClean="0">
                <a:latin typeface="+mn-ea"/>
              </a:rPr>
              <a:t>에 해당하는 주민 층화표본추출 </a:t>
            </a:r>
            <a:endParaRPr lang="en-US" altLang="ko-KR" sz="1600" b="1" dirty="0" smtClean="0">
              <a:latin typeface="+mn-ea"/>
            </a:endParaRPr>
          </a:p>
          <a:p>
            <a:pPr marL="360363" indent="-360363">
              <a:lnSpc>
                <a:spcPct val="110000"/>
              </a:lnSpc>
              <a:buNone/>
            </a:pPr>
            <a:r>
              <a:rPr lang="en-US" altLang="ko-KR" sz="1600" b="1" dirty="0">
                <a:latin typeface="+mn-ea"/>
                <a:cs typeface="Arial" pitchFamily="34" charset="0"/>
              </a:rPr>
              <a:t> 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  ※ 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표본추출비율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(p)=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표본의 크기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(n)/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모집단의 크기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(N)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본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D9DA7D9-DCB0-4B19-8C89-03DEBC0200A4}"/>
              </a:ext>
            </a:extLst>
          </p:cNvPr>
          <p:cNvGrpSpPr/>
          <p:nvPr/>
        </p:nvGrpSpPr>
        <p:grpSpPr>
          <a:xfrm>
            <a:off x="831238" y="2009571"/>
            <a:ext cx="216157" cy="187662"/>
            <a:chOff x="2952485" y="3289971"/>
            <a:chExt cx="1374034" cy="1369992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35B2950-4075-4EE1-AB24-360DE93D3DE0}"/>
                </a:ext>
              </a:extLst>
            </p:cNvPr>
            <p:cNvSpPr/>
            <p:nvPr/>
          </p:nvSpPr>
          <p:spPr>
            <a:xfrm>
              <a:off x="2952485" y="4438211"/>
              <a:ext cx="1374034" cy="2217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그룹 40">
              <a:extLst>
                <a:ext uri="{FF2B5EF4-FFF2-40B4-BE49-F238E27FC236}">
                  <a16:creationId xmlns:a16="http://schemas.microsoft.com/office/drawing/2014/main" id="{B37DE351-ED79-4B8A-B06E-5C0DA8C78CA6}"/>
                </a:ext>
              </a:extLst>
            </p:cNvPr>
            <p:cNvGrpSpPr/>
            <p:nvPr/>
          </p:nvGrpSpPr>
          <p:grpSpPr>
            <a:xfrm>
              <a:off x="2992235" y="3289971"/>
              <a:ext cx="1294014" cy="1294012"/>
              <a:chOff x="618598" y="2844014"/>
              <a:chExt cx="1708136" cy="1708136"/>
            </a:xfrm>
          </p:grpSpPr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EB269CC0-29CB-4DD3-BDBB-AB23B7FD1D5A}"/>
                  </a:ext>
                </a:extLst>
              </p:cNvPr>
              <p:cNvSpPr/>
              <p:nvPr/>
            </p:nvSpPr>
            <p:spPr>
              <a:xfrm>
                <a:off x="618598" y="2844014"/>
                <a:ext cx="1708136" cy="1708136"/>
              </a:xfrm>
              <a:prstGeom prst="ellipse">
                <a:avLst/>
              </a:prstGeom>
              <a:gradFill>
                <a:gsLst>
                  <a:gs pos="0">
                    <a:srgbClr val="9EC60C"/>
                  </a:gs>
                  <a:gs pos="100000">
                    <a:srgbClr val="92B80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98500" h="3175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08EAF438-B5AF-4CBA-BE12-5630F813ECE3}"/>
                  </a:ext>
                </a:extLst>
              </p:cNvPr>
              <p:cNvSpPr/>
              <p:nvPr/>
            </p:nvSpPr>
            <p:spPr>
              <a:xfrm rot="20946309">
                <a:off x="855876" y="3023372"/>
                <a:ext cx="606789" cy="303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2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F1C97616-CF33-4EC1-AE08-1DB8709D78F5}"/>
                </a:ext>
              </a:extLst>
            </p:cNvPr>
            <p:cNvSpPr/>
            <p:nvPr/>
          </p:nvSpPr>
          <p:spPr>
            <a:xfrm>
              <a:off x="3183386" y="3314700"/>
              <a:ext cx="911714" cy="753154"/>
            </a:xfrm>
            <a:prstGeom prst="ellipse">
              <a:avLst/>
            </a:prstGeom>
            <a:gradFill>
              <a:gsLst>
                <a:gs pos="0">
                  <a:schemeClr val="bg1">
                    <a:alpha val="68000"/>
                  </a:schemeClr>
                </a:gs>
                <a:gs pos="53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1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3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분석 결과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87853" y="1674110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955800"/>
            <a:ext cx="10421645" cy="4472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 b="1" dirty="0" smtClean="0">
                <a:latin typeface="+mn-ea"/>
              </a:rPr>
              <a:t>빈도분석 </a:t>
            </a:r>
            <a:r>
              <a:rPr lang="en-US" altLang="ko-KR" sz="2000" b="1" dirty="0" smtClean="0">
                <a:latin typeface="+mn-ea"/>
              </a:rPr>
              <a:t>– </a:t>
            </a:r>
            <a:r>
              <a:rPr lang="ko-KR" altLang="en-US" sz="2000" b="1" dirty="0" smtClean="0">
                <a:latin typeface="+mn-ea"/>
              </a:rPr>
              <a:t>응답자 인구사회학적 특성</a:t>
            </a:r>
            <a:endParaRPr lang="en-US" altLang="ko-KR" sz="2000" b="1" dirty="0" smtClean="0"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본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D9DA7D9-DCB0-4B19-8C89-03DEBC0200A4}"/>
              </a:ext>
            </a:extLst>
          </p:cNvPr>
          <p:cNvGrpSpPr/>
          <p:nvPr/>
        </p:nvGrpSpPr>
        <p:grpSpPr>
          <a:xfrm>
            <a:off x="831238" y="2009571"/>
            <a:ext cx="216157" cy="187662"/>
            <a:chOff x="2952485" y="3289971"/>
            <a:chExt cx="1374034" cy="1369992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35B2950-4075-4EE1-AB24-360DE93D3DE0}"/>
                </a:ext>
              </a:extLst>
            </p:cNvPr>
            <p:cNvSpPr/>
            <p:nvPr/>
          </p:nvSpPr>
          <p:spPr>
            <a:xfrm>
              <a:off x="2952485" y="4438211"/>
              <a:ext cx="1374034" cy="2217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그룹 40">
              <a:extLst>
                <a:ext uri="{FF2B5EF4-FFF2-40B4-BE49-F238E27FC236}">
                  <a16:creationId xmlns:a16="http://schemas.microsoft.com/office/drawing/2014/main" id="{B37DE351-ED79-4B8A-B06E-5C0DA8C78CA6}"/>
                </a:ext>
              </a:extLst>
            </p:cNvPr>
            <p:cNvGrpSpPr/>
            <p:nvPr/>
          </p:nvGrpSpPr>
          <p:grpSpPr>
            <a:xfrm>
              <a:off x="2992235" y="3289971"/>
              <a:ext cx="1294014" cy="1294012"/>
              <a:chOff x="618598" y="2844014"/>
              <a:chExt cx="1708136" cy="1708136"/>
            </a:xfrm>
          </p:grpSpPr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EB269CC0-29CB-4DD3-BDBB-AB23B7FD1D5A}"/>
                  </a:ext>
                </a:extLst>
              </p:cNvPr>
              <p:cNvSpPr/>
              <p:nvPr/>
            </p:nvSpPr>
            <p:spPr>
              <a:xfrm>
                <a:off x="618598" y="2844014"/>
                <a:ext cx="1708136" cy="1708136"/>
              </a:xfrm>
              <a:prstGeom prst="ellipse">
                <a:avLst/>
              </a:prstGeom>
              <a:gradFill>
                <a:gsLst>
                  <a:gs pos="0">
                    <a:srgbClr val="9EC60C"/>
                  </a:gs>
                  <a:gs pos="100000">
                    <a:srgbClr val="92B80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98500" h="3175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08EAF438-B5AF-4CBA-BE12-5630F813ECE3}"/>
                  </a:ext>
                </a:extLst>
              </p:cNvPr>
              <p:cNvSpPr/>
              <p:nvPr/>
            </p:nvSpPr>
            <p:spPr>
              <a:xfrm rot="20946309">
                <a:off x="855876" y="3023372"/>
                <a:ext cx="606789" cy="303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2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F1C97616-CF33-4EC1-AE08-1DB8709D78F5}"/>
                </a:ext>
              </a:extLst>
            </p:cNvPr>
            <p:cNvSpPr/>
            <p:nvPr/>
          </p:nvSpPr>
          <p:spPr>
            <a:xfrm>
              <a:off x="3183386" y="3314700"/>
              <a:ext cx="911714" cy="753154"/>
            </a:xfrm>
            <a:prstGeom prst="ellipse">
              <a:avLst/>
            </a:prstGeom>
            <a:gradFill>
              <a:gsLst>
                <a:gs pos="0">
                  <a:schemeClr val="bg1">
                    <a:alpha val="68000"/>
                  </a:schemeClr>
                </a:gs>
                <a:gs pos="53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744" y="2255155"/>
            <a:ext cx="8374079" cy="40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3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분석 결과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87853" y="1674110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955799"/>
            <a:ext cx="10421645" cy="4397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 b="1" dirty="0" smtClean="0">
                <a:latin typeface="+mn-ea"/>
              </a:rPr>
              <a:t>일원배치분산분석</a:t>
            </a:r>
            <a:r>
              <a:rPr lang="en-US" altLang="ko-KR" sz="2000" b="1" dirty="0" smtClean="0">
                <a:latin typeface="+mn-ea"/>
              </a:rPr>
              <a:t>(One-way </a:t>
            </a:r>
            <a:r>
              <a:rPr lang="en-US" altLang="ko-KR" sz="2000" b="1" dirty="0" err="1" smtClean="0">
                <a:latin typeface="+mn-ea"/>
              </a:rPr>
              <a:t>Anova</a:t>
            </a:r>
            <a:r>
              <a:rPr lang="en-US" altLang="ko-KR" sz="2000" b="1" dirty="0" smtClean="0">
                <a:latin typeface="+mn-ea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분석대상 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dirty="0" err="1" smtClean="0">
                <a:latin typeface="+mn-ea"/>
              </a:rPr>
              <a:t>동해벨트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서해벨트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과학벨트 </a:t>
            </a:r>
            <a:r>
              <a:rPr lang="ko-KR" altLang="en-US" sz="1600" b="1" dirty="0" smtClean="0">
                <a:latin typeface="+mn-ea"/>
              </a:rPr>
              <a:t>원전지역 주민간에 원자력안전에 대한 인식과 태도의 차이</a:t>
            </a:r>
            <a:endParaRPr lang="en-US" altLang="ko-KR" sz="1600" b="1" dirty="0" smtClean="0">
              <a:latin typeface="+mn-ea"/>
            </a:endParaRPr>
          </a:p>
          <a:p>
            <a:pPr marL="360363" indent="-360363">
              <a:buNone/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※ </a:t>
            </a:r>
            <a:r>
              <a:rPr lang="ko-KR" altLang="en-US" sz="1600" dirty="0" smtClean="0">
                <a:latin typeface="+mn-ea"/>
              </a:rPr>
              <a:t>일원배치분산분석</a:t>
            </a:r>
            <a:r>
              <a:rPr lang="en-US" altLang="ko-KR" sz="1600" dirty="0" smtClean="0">
                <a:latin typeface="+mn-ea"/>
              </a:rPr>
              <a:t>(One-way </a:t>
            </a:r>
            <a:r>
              <a:rPr lang="en-US" altLang="ko-KR" sz="1600" dirty="0" err="1" smtClean="0">
                <a:latin typeface="+mn-ea"/>
              </a:rPr>
              <a:t>Anova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은 </a:t>
            </a:r>
            <a:r>
              <a:rPr lang="ko-KR" altLang="en-US" sz="1600" dirty="0" err="1" smtClean="0">
                <a:latin typeface="+mn-ea"/>
              </a:rPr>
              <a:t>세개이상</a:t>
            </a:r>
            <a:r>
              <a:rPr lang="ko-KR" altLang="en-US" sz="1600" dirty="0" smtClean="0">
                <a:latin typeface="+mn-ea"/>
              </a:rPr>
              <a:t> 집단 간 평균을 비교하는 </a:t>
            </a:r>
            <a:r>
              <a:rPr lang="ko-KR" altLang="en-US" sz="1600" dirty="0" err="1" smtClean="0">
                <a:latin typeface="+mn-ea"/>
              </a:rPr>
              <a:t>통계검정</a:t>
            </a:r>
            <a:r>
              <a:rPr lang="ko-KR" altLang="en-US" sz="1600" dirty="0" smtClean="0">
                <a:latin typeface="+mn-ea"/>
              </a:rPr>
              <a:t> 방법으로 독립변수는 </a:t>
            </a:r>
            <a:r>
              <a:rPr lang="ko-KR" altLang="en-US" sz="1600" dirty="0" err="1" smtClean="0">
                <a:latin typeface="+mn-ea"/>
              </a:rPr>
              <a:t>세개이상</a:t>
            </a:r>
            <a:r>
              <a:rPr lang="ko-KR" altLang="en-US" sz="1600" dirty="0" smtClean="0">
                <a:latin typeface="+mn-ea"/>
              </a:rPr>
              <a:t> 집단의 범주형 자료이고 종속변수는 </a:t>
            </a:r>
            <a:r>
              <a:rPr lang="ko-KR" altLang="en-US" sz="1600" dirty="0" err="1" smtClean="0">
                <a:latin typeface="+mn-ea"/>
              </a:rPr>
              <a:t>연속형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dirty="0" err="1" smtClean="0">
                <a:latin typeface="+mn-ea"/>
              </a:rPr>
              <a:t>자료일때</a:t>
            </a:r>
            <a:r>
              <a:rPr lang="ko-KR" altLang="en-US" sz="1600" dirty="0" smtClean="0">
                <a:latin typeface="+mn-ea"/>
              </a:rPr>
              <a:t> 분석방법 임 </a:t>
            </a:r>
            <a:endParaRPr lang="en-US" altLang="ko-KR" sz="1600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분석방법 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b="1" dirty="0" err="1">
                <a:latin typeface="+mn-ea"/>
              </a:rPr>
              <a:t>동해벨트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 err="1">
                <a:latin typeface="+mn-ea"/>
              </a:rPr>
              <a:t>서해벨트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과학벨트 </a:t>
            </a:r>
            <a:r>
              <a:rPr lang="ko-KR" altLang="en-US" sz="1600" dirty="0" smtClean="0">
                <a:latin typeface="+mn-ea"/>
              </a:rPr>
              <a:t>원전지역주민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독립변수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으로 </a:t>
            </a:r>
            <a:r>
              <a:rPr lang="ko-KR" altLang="en-US" sz="1600" b="1" dirty="0" smtClean="0">
                <a:latin typeface="+mn-ea"/>
              </a:rPr>
              <a:t>범주화 한 후 원자력안전규제기관에 대한 인지도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원자력안전정보공개센터</a:t>
            </a:r>
            <a:r>
              <a:rPr lang="en-US" altLang="ko-KR" sz="1600" b="1" dirty="0" smtClean="0">
                <a:latin typeface="+mn-ea"/>
              </a:rPr>
              <a:t>(NSIC)</a:t>
            </a:r>
            <a:r>
              <a:rPr lang="ko-KR" altLang="en-US" sz="1600" b="1" dirty="0" smtClean="0">
                <a:latin typeface="+mn-ea"/>
              </a:rPr>
              <a:t>에 대한 인지도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원자력안전 정책에 대한 만족도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종속변수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에 대한  인식과 태도에 있어서 지역간 유의한 차이 유무를 분석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분석결과 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dirty="0" err="1" smtClean="0">
                <a:latin typeface="+mn-ea"/>
              </a:rPr>
              <a:t>유의확률</a:t>
            </a:r>
            <a:r>
              <a:rPr lang="en-US" altLang="ko-KR" sz="1600" dirty="0" smtClean="0">
                <a:latin typeface="+mn-ea"/>
              </a:rPr>
              <a:t>(p)</a:t>
            </a:r>
            <a:r>
              <a:rPr lang="ko-KR" altLang="en-US" sz="1600" dirty="0" smtClean="0">
                <a:latin typeface="+mn-ea"/>
              </a:rPr>
              <a:t>이 </a:t>
            </a:r>
            <a:r>
              <a:rPr lang="en-US" altLang="ko-KR" sz="1600" dirty="0" smtClean="0">
                <a:latin typeface="+mn-ea"/>
              </a:rPr>
              <a:t>0.000</a:t>
            </a:r>
            <a:r>
              <a:rPr lang="ko-KR" altLang="en-US" sz="1600" dirty="0" smtClean="0">
                <a:latin typeface="+mn-ea"/>
              </a:rPr>
              <a:t>과 </a:t>
            </a:r>
            <a:r>
              <a:rPr lang="en-US" altLang="ko-KR" sz="1600" dirty="0" smtClean="0">
                <a:latin typeface="+mn-ea"/>
              </a:rPr>
              <a:t>0.004</a:t>
            </a:r>
            <a:r>
              <a:rPr lang="ko-KR" altLang="en-US" sz="1600" dirty="0" smtClean="0">
                <a:latin typeface="+mn-ea"/>
              </a:rPr>
              <a:t>로 나타나</a:t>
            </a:r>
            <a:r>
              <a:rPr lang="en-US" altLang="ko-KR" sz="1600" dirty="0" smtClean="0">
                <a:latin typeface="+mn-ea"/>
              </a:rPr>
              <a:t>, “</a:t>
            </a:r>
            <a:r>
              <a:rPr lang="ko-KR" altLang="en-US" sz="1600" b="1" dirty="0" smtClean="0">
                <a:latin typeface="+mn-ea"/>
              </a:rPr>
              <a:t>원전소재지역</a:t>
            </a:r>
            <a:r>
              <a:rPr lang="ko-KR" altLang="en-US" sz="1600" dirty="0" smtClean="0">
                <a:latin typeface="+mn-ea"/>
              </a:rPr>
              <a:t>에 따라 원자력안전 </a:t>
            </a:r>
            <a:r>
              <a:rPr lang="ko-KR" altLang="en-US" sz="1600" dirty="0" err="1" smtClean="0">
                <a:latin typeface="+mn-ea"/>
              </a:rPr>
              <a:t>규제기관과</a:t>
            </a:r>
            <a:r>
              <a:rPr lang="ko-KR" altLang="en-US" sz="1600" dirty="0" smtClean="0">
                <a:latin typeface="+mn-ea"/>
              </a:rPr>
              <a:t> 정보공개센터에 대한 인지도와 원자력안전 정책 만족도에 있어서 </a:t>
            </a:r>
            <a:r>
              <a:rPr lang="ko-KR" altLang="en-US" sz="1600" b="1" dirty="0" smtClean="0">
                <a:latin typeface="+mn-ea"/>
              </a:rPr>
              <a:t>유의한 차이</a:t>
            </a:r>
            <a:r>
              <a:rPr lang="en-US" altLang="ko-KR" sz="1600" b="1" dirty="0" smtClean="0">
                <a:latin typeface="+mn-ea"/>
              </a:rPr>
              <a:t>”</a:t>
            </a:r>
            <a:r>
              <a:rPr lang="ko-KR" altLang="en-US" sz="1600" b="1" dirty="0" smtClean="0">
                <a:latin typeface="+mn-ea"/>
              </a:rPr>
              <a:t>를 보임</a:t>
            </a:r>
            <a:r>
              <a:rPr lang="en-US" altLang="ko-KR" sz="1600" dirty="0" smtClean="0">
                <a:latin typeface="+mn-ea"/>
              </a:rPr>
              <a:t>. </a:t>
            </a:r>
          </a:p>
          <a:p>
            <a:pPr marL="176213" indent="-176213">
              <a:lnSpc>
                <a:spcPct val="110000"/>
              </a:lnSpc>
              <a:buNone/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- </a:t>
            </a:r>
            <a:r>
              <a:rPr lang="ko-KR" altLang="en-US" sz="1600" dirty="0" smtClean="0">
                <a:latin typeface="+mn-ea"/>
              </a:rPr>
              <a:t>원자력 등을 연구하는 고학력자 </a:t>
            </a:r>
            <a:r>
              <a:rPr lang="ko-KR" altLang="en-US" sz="1600" b="1" dirty="0" smtClean="0">
                <a:latin typeface="+mn-ea"/>
              </a:rPr>
              <a:t>많은 과학벨트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유성구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b="1" dirty="0" smtClean="0">
                <a:latin typeface="+mn-ea"/>
              </a:rPr>
              <a:t>원전지역주민이 </a:t>
            </a:r>
            <a:r>
              <a:rPr lang="ko-KR" altLang="en-US" sz="1600" dirty="0" smtClean="0">
                <a:latin typeface="+mn-ea"/>
              </a:rPr>
              <a:t>원자력안전규제기관과 원자력안전 정보공개센터에 대한 인지도 및 원자력안전정책에 대한 주민 만족도가 </a:t>
            </a:r>
            <a:r>
              <a:rPr lang="ko-KR" altLang="en-US" sz="1600" b="1" dirty="0" smtClean="0">
                <a:latin typeface="+mn-ea"/>
              </a:rPr>
              <a:t>가장 높게 나타남</a:t>
            </a:r>
            <a:endParaRPr lang="en-US" altLang="ko-KR" sz="1600" b="1" dirty="0" smtClean="0">
              <a:latin typeface="+mn-ea"/>
            </a:endParaRPr>
          </a:p>
          <a:p>
            <a:pPr marL="176213" indent="-176213">
              <a:lnSpc>
                <a:spcPct val="110000"/>
              </a:lnSpc>
              <a:buNone/>
            </a:pPr>
            <a:r>
              <a:rPr lang="en-US" altLang="ko-KR" sz="1600" b="1" dirty="0" smtClean="0">
                <a:latin typeface="+mn-ea"/>
              </a:rPr>
              <a:t> - </a:t>
            </a:r>
            <a:r>
              <a:rPr lang="ko-KR" altLang="en-US" sz="1600" dirty="0" smtClean="0">
                <a:latin typeface="+mn-ea"/>
              </a:rPr>
              <a:t>원전산업외에도</a:t>
            </a:r>
            <a:r>
              <a:rPr lang="ko-KR" altLang="en-US" sz="1600" b="1" dirty="0" smtClean="0">
                <a:latin typeface="+mn-ea"/>
              </a:rPr>
              <a:t> 자동차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철강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조선산업 등 </a:t>
            </a:r>
            <a:r>
              <a:rPr lang="ko-KR" altLang="en-US" sz="1600" b="1" dirty="0" err="1" smtClean="0">
                <a:latin typeface="+mn-ea"/>
              </a:rPr>
              <a:t>국가산단의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ko-KR" altLang="en-US" sz="1600" b="1" dirty="0" err="1" smtClean="0">
                <a:latin typeface="+mn-ea"/>
              </a:rPr>
              <a:t>성공경험</a:t>
            </a:r>
            <a:r>
              <a:rPr lang="ko-KR" altLang="en-US" sz="1600" b="1" dirty="0" smtClean="0">
                <a:latin typeface="+mn-ea"/>
              </a:rPr>
              <a:t> 등을 가진 동해과학벨트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기장</a:t>
            </a:r>
            <a:r>
              <a:rPr lang="en-US" altLang="ko-KR" sz="1600" b="1" dirty="0" smtClean="0">
                <a:latin typeface="+mn-ea"/>
              </a:rPr>
              <a:t>,</a:t>
            </a:r>
            <a:r>
              <a:rPr lang="ko-KR" altLang="en-US" sz="1600" b="1" dirty="0" smtClean="0">
                <a:latin typeface="+mn-ea"/>
              </a:rPr>
              <a:t>울주</a:t>
            </a:r>
            <a:r>
              <a:rPr lang="en-US" altLang="ko-KR" sz="1600" b="1" dirty="0" smtClean="0">
                <a:latin typeface="+mn-ea"/>
              </a:rPr>
              <a:t>,</a:t>
            </a:r>
            <a:r>
              <a:rPr lang="ko-KR" altLang="en-US" sz="1600" b="1" dirty="0" smtClean="0">
                <a:latin typeface="+mn-ea"/>
              </a:rPr>
              <a:t>경주</a:t>
            </a:r>
            <a:r>
              <a:rPr lang="en-US" altLang="ko-KR" sz="1600" b="1" dirty="0" smtClean="0">
                <a:latin typeface="+mn-ea"/>
              </a:rPr>
              <a:t>,</a:t>
            </a:r>
            <a:r>
              <a:rPr lang="ko-KR" altLang="en-US" sz="1600" b="1" dirty="0" smtClean="0">
                <a:latin typeface="+mn-ea"/>
              </a:rPr>
              <a:t>울진</a:t>
            </a:r>
            <a:r>
              <a:rPr lang="en-US" altLang="ko-KR" sz="1600" b="1" dirty="0" smtClean="0">
                <a:latin typeface="+mn-ea"/>
              </a:rPr>
              <a:t>,</a:t>
            </a:r>
            <a:r>
              <a:rPr lang="ko-KR" altLang="en-US" sz="1600" b="1" dirty="0" smtClean="0">
                <a:latin typeface="+mn-ea"/>
              </a:rPr>
              <a:t>유성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원전지역주민이 </a:t>
            </a:r>
            <a:r>
              <a:rPr lang="ko-KR" altLang="en-US" sz="1600" b="1" dirty="0" err="1" smtClean="0">
                <a:latin typeface="+mn-ea"/>
              </a:rPr>
              <a:t>서해벨트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영광</a:t>
            </a:r>
            <a:r>
              <a:rPr lang="en-US" altLang="ko-KR" sz="1600" b="1" dirty="0" smtClean="0">
                <a:latin typeface="+mn-ea"/>
              </a:rPr>
              <a:t>,</a:t>
            </a:r>
            <a:r>
              <a:rPr lang="ko-KR" altLang="en-US" sz="1600" b="1" dirty="0" smtClean="0">
                <a:latin typeface="+mn-ea"/>
              </a:rPr>
              <a:t>고창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b="1" dirty="0" smtClean="0">
                <a:latin typeface="+mn-ea"/>
              </a:rPr>
              <a:t>원전지역주민보다 </a:t>
            </a:r>
            <a:r>
              <a:rPr lang="ko-KR" altLang="en-US" sz="1600" dirty="0" smtClean="0">
                <a:latin typeface="+mn-ea"/>
              </a:rPr>
              <a:t>원자력안전규제기관과 원자력안전정보공개센터에 대한 </a:t>
            </a:r>
            <a:r>
              <a:rPr lang="ko-KR" altLang="en-US" sz="1600" b="1" dirty="0" smtClean="0">
                <a:latin typeface="+mn-ea"/>
              </a:rPr>
              <a:t>인지도가 높고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원자력안전 정책에 대한 주민 만족도가 높은 </a:t>
            </a:r>
            <a:r>
              <a:rPr lang="ko-KR" altLang="en-US" sz="1600" dirty="0" smtClean="0">
                <a:latin typeface="+mn-ea"/>
              </a:rPr>
              <a:t>것으로 나타남</a:t>
            </a:r>
            <a:endParaRPr lang="en-US" altLang="ko-KR" sz="1600" dirty="0">
              <a:latin typeface="+mn-ea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endParaRPr lang="en-US" altLang="ko-KR" sz="1600" b="1" dirty="0" smtClean="0">
              <a:latin typeface="+mn-ea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endParaRPr lang="en-US" altLang="ko-KR" sz="1600" b="1" dirty="0">
              <a:latin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ko-KR" sz="1600" b="1" dirty="0" smtClean="0"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본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D9DA7D9-DCB0-4B19-8C89-03DEBC0200A4}"/>
              </a:ext>
            </a:extLst>
          </p:cNvPr>
          <p:cNvGrpSpPr/>
          <p:nvPr/>
        </p:nvGrpSpPr>
        <p:grpSpPr>
          <a:xfrm>
            <a:off x="831238" y="2009571"/>
            <a:ext cx="216157" cy="187662"/>
            <a:chOff x="2952485" y="3289971"/>
            <a:chExt cx="1374034" cy="1369992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35B2950-4075-4EE1-AB24-360DE93D3DE0}"/>
                </a:ext>
              </a:extLst>
            </p:cNvPr>
            <p:cNvSpPr/>
            <p:nvPr/>
          </p:nvSpPr>
          <p:spPr>
            <a:xfrm>
              <a:off x="2952485" y="4438211"/>
              <a:ext cx="1374034" cy="2217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그룹 40">
              <a:extLst>
                <a:ext uri="{FF2B5EF4-FFF2-40B4-BE49-F238E27FC236}">
                  <a16:creationId xmlns:a16="http://schemas.microsoft.com/office/drawing/2014/main" id="{B37DE351-ED79-4B8A-B06E-5C0DA8C78CA6}"/>
                </a:ext>
              </a:extLst>
            </p:cNvPr>
            <p:cNvGrpSpPr/>
            <p:nvPr/>
          </p:nvGrpSpPr>
          <p:grpSpPr>
            <a:xfrm>
              <a:off x="2992235" y="3289971"/>
              <a:ext cx="1294014" cy="1294012"/>
              <a:chOff x="618598" y="2844014"/>
              <a:chExt cx="1708136" cy="1708136"/>
            </a:xfrm>
          </p:grpSpPr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EB269CC0-29CB-4DD3-BDBB-AB23B7FD1D5A}"/>
                  </a:ext>
                </a:extLst>
              </p:cNvPr>
              <p:cNvSpPr/>
              <p:nvPr/>
            </p:nvSpPr>
            <p:spPr>
              <a:xfrm>
                <a:off x="618598" y="2844014"/>
                <a:ext cx="1708136" cy="1708136"/>
              </a:xfrm>
              <a:prstGeom prst="ellipse">
                <a:avLst/>
              </a:prstGeom>
              <a:gradFill>
                <a:gsLst>
                  <a:gs pos="0">
                    <a:srgbClr val="9EC60C"/>
                  </a:gs>
                  <a:gs pos="100000">
                    <a:srgbClr val="92B80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98500" h="3175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08EAF438-B5AF-4CBA-BE12-5630F813ECE3}"/>
                  </a:ext>
                </a:extLst>
              </p:cNvPr>
              <p:cNvSpPr/>
              <p:nvPr/>
            </p:nvSpPr>
            <p:spPr>
              <a:xfrm rot="20946309">
                <a:off x="855876" y="3023372"/>
                <a:ext cx="606789" cy="303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2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F1C97616-CF33-4EC1-AE08-1DB8709D78F5}"/>
                </a:ext>
              </a:extLst>
            </p:cNvPr>
            <p:cNvSpPr/>
            <p:nvPr/>
          </p:nvSpPr>
          <p:spPr>
            <a:xfrm>
              <a:off x="3183386" y="3314700"/>
              <a:ext cx="911714" cy="753154"/>
            </a:xfrm>
            <a:prstGeom prst="ellipse">
              <a:avLst/>
            </a:prstGeom>
            <a:gradFill>
              <a:gsLst>
                <a:gs pos="0">
                  <a:schemeClr val="bg1">
                    <a:alpha val="68000"/>
                  </a:schemeClr>
                </a:gs>
                <a:gs pos="53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382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참고 </a:t>
            </a:r>
            <a:r>
              <a:rPr lang="en-US" altLang="ko-KR" sz="2400" dirty="0" smtClean="0"/>
              <a:t>2. </a:t>
            </a:r>
            <a:r>
              <a:rPr lang="ko-KR" altLang="en-US" sz="2400" dirty="0" smtClean="0"/>
              <a:t>일원배치분산</a:t>
            </a:r>
            <a:r>
              <a:rPr lang="en-US" altLang="ko-KR" sz="2400" dirty="0" smtClean="0"/>
              <a:t>(One-way </a:t>
            </a:r>
            <a:r>
              <a:rPr lang="en-US" altLang="ko-KR" sz="2400" dirty="0" err="1" smtClean="0"/>
              <a:t>Anova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 분석 결과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08723" y="1674110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955800"/>
            <a:ext cx="10421645" cy="4472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600" dirty="0">
                <a:latin typeface="+mn-ea"/>
                <a:cs typeface="Arial" pitchFamily="34" charset="0"/>
              </a:rPr>
              <a:t> </a:t>
            </a:r>
            <a:endParaRPr lang="en-US" altLang="ko-KR" sz="1600" dirty="0" smtClean="0">
              <a:latin typeface="+mn-ea"/>
              <a:cs typeface="Arial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본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673" y="1866486"/>
            <a:ext cx="8980703" cy="444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5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3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분석 결과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87853" y="1674110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955799"/>
            <a:ext cx="10421645" cy="43970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ko-KR" altLang="en-US" sz="2000" b="1" dirty="0" smtClean="0">
                <a:latin typeface="+mn-ea"/>
              </a:rPr>
              <a:t>상관관계분석</a:t>
            </a:r>
            <a:r>
              <a:rPr lang="en-US" altLang="ko-KR" sz="2000" b="1" dirty="0" smtClean="0">
                <a:latin typeface="+mn-ea"/>
              </a:rPr>
              <a:t>(correlation analysis)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분석대상 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b="1" dirty="0" smtClean="0">
                <a:latin typeface="+mn-ea"/>
              </a:rPr>
              <a:t>주민참여제도 시행과 주민만족도의 상관성 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buNone/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- (</a:t>
            </a:r>
            <a:r>
              <a:rPr lang="ko-KR" altLang="en-US" sz="1600" b="1" dirty="0" err="1" smtClean="0">
                <a:latin typeface="+mn-ea"/>
              </a:rPr>
              <a:t>제도측면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dirty="0" smtClean="0">
                <a:latin typeface="+mn-ea"/>
              </a:rPr>
              <a:t>원자력안전관리 주민참여제도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주민의견수렴제도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원자력안전적극정보공개제도</a:t>
            </a:r>
            <a:r>
              <a:rPr lang="en-US" altLang="ko-KR" sz="1600" dirty="0" smtClean="0">
                <a:latin typeface="+mn-ea"/>
              </a:rPr>
              <a:t>) </a:t>
            </a:r>
            <a:r>
              <a:rPr lang="ko-KR" altLang="en-US" sz="1600" dirty="0" smtClean="0">
                <a:latin typeface="+mn-ea"/>
              </a:rPr>
              <a:t>시행으로 개선된 </a:t>
            </a:r>
            <a:r>
              <a:rPr lang="ko-KR" altLang="en-US" sz="1600" b="1" dirty="0" smtClean="0">
                <a:latin typeface="+mn-ea"/>
              </a:rPr>
              <a:t>원자력안전 신뢰성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지역 수용성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원자력안전문화수준</a:t>
            </a:r>
            <a:r>
              <a:rPr lang="en-US" altLang="ko-KR" sz="1600" b="1" dirty="0" smtClean="0">
                <a:latin typeface="+mn-ea"/>
              </a:rPr>
              <a:t>, NSSC</a:t>
            </a:r>
            <a:r>
              <a:rPr lang="ko-KR" altLang="en-US" sz="1600" b="1" dirty="0" smtClean="0">
                <a:latin typeface="+mn-ea"/>
              </a:rPr>
              <a:t>의 정치적 독립성과 </a:t>
            </a:r>
            <a:r>
              <a:rPr lang="en-US" altLang="ko-KR" sz="1600" b="1" dirty="0">
                <a:latin typeface="+mn-ea"/>
              </a:rPr>
              <a:t>NSSC</a:t>
            </a:r>
            <a:r>
              <a:rPr lang="ko-KR" altLang="en-US" sz="1600" b="1" dirty="0">
                <a:latin typeface="+mn-ea"/>
              </a:rPr>
              <a:t>의 </a:t>
            </a:r>
            <a:r>
              <a:rPr lang="ko-KR" altLang="en-US" sz="1600" b="1" dirty="0" smtClean="0">
                <a:latin typeface="+mn-ea"/>
              </a:rPr>
              <a:t>전문성</a:t>
            </a:r>
            <a:r>
              <a:rPr lang="ko-KR" altLang="en-US" sz="1600" dirty="0" smtClean="0">
                <a:latin typeface="+mn-ea"/>
              </a:rPr>
              <a:t>과 주민참여제도에 대한 </a:t>
            </a:r>
            <a:r>
              <a:rPr lang="ko-KR" altLang="en-US" sz="1600" b="1" dirty="0" smtClean="0">
                <a:latin typeface="+mn-ea"/>
              </a:rPr>
              <a:t>원전지역주민의 만족도와의 상관관계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buNone/>
            </a:pPr>
            <a:r>
              <a:rPr lang="en-US" altLang="ko-KR" sz="1600" b="1" dirty="0" smtClean="0">
                <a:latin typeface="+mn-ea"/>
              </a:rPr>
              <a:t>  - (</a:t>
            </a:r>
            <a:r>
              <a:rPr lang="ko-KR" altLang="en-US" sz="1600" b="1" dirty="0" err="1" smtClean="0">
                <a:latin typeface="+mn-ea"/>
              </a:rPr>
              <a:t>기관측면</a:t>
            </a:r>
            <a:r>
              <a:rPr lang="en-US" altLang="ko-KR" sz="1600" b="1" dirty="0">
                <a:latin typeface="+mn-ea"/>
              </a:rPr>
              <a:t>) </a:t>
            </a:r>
            <a:r>
              <a:rPr lang="ko-KR" altLang="en-US" sz="1600" dirty="0">
                <a:latin typeface="+mn-ea"/>
              </a:rPr>
              <a:t>원자력안전관리 주민참여제도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주민의견수렴제도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 err="1">
                <a:latin typeface="+mn-ea"/>
              </a:rPr>
              <a:t>원자력안전적극정보공개제도</a:t>
            </a:r>
            <a:r>
              <a:rPr lang="en-US" altLang="ko-KR" sz="1600" dirty="0">
                <a:latin typeface="+mn-ea"/>
              </a:rPr>
              <a:t>) </a:t>
            </a:r>
            <a:r>
              <a:rPr lang="ko-KR" altLang="en-US" sz="1600" dirty="0">
                <a:latin typeface="+mn-ea"/>
              </a:rPr>
              <a:t>시행으로 개선된 </a:t>
            </a:r>
            <a:r>
              <a:rPr lang="ko-KR" altLang="en-US" sz="1600" b="1" dirty="0">
                <a:latin typeface="+mn-ea"/>
              </a:rPr>
              <a:t>원자력안전 </a:t>
            </a:r>
            <a:r>
              <a:rPr lang="ko-KR" altLang="en-US" sz="1600" b="1" dirty="0" smtClean="0">
                <a:latin typeface="+mn-ea"/>
              </a:rPr>
              <a:t>관리강화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err="1" smtClean="0">
                <a:latin typeface="+mn-ea"/>
              </a:rPr>
              <a:t>방사선으로부터의</a:t>
            </a:r>
            <a:r>
              <a:rPr lang="ko-KR" altLang="en-US" sz="1600" b="1" dirty="0" smtClean="0">
                <a:latin typeface="+mn-ea"/>
              </a:rPr>
              <a:t> 주민보호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외부환경변화에 대한 </a:t>
            </a:r>
            <a:r>
              <a:rPr lang="en-US" altLang="ko-KR" sz="1600" b="1" dirty="0" smtClean="0">
                <a:latin typeface="+mn-ea"/>
              </a:rPr>
              <a:t>NSSC</a:t>
            </a:r>
            <a:r>
              <a:rPr lang="ko-KR" altLang="en-US" sz="1600" b="1" dirty="0" smtClean="0">
                <a:latin typeface="+mn-ea"/>
              </a:rPr>
              <a:t>의 선제적 </a:t>
            </a:r>
            <a:r>
              <a:rPr lang="ko-KR" altLang="en-US" sz="1600" dirty="0" smtClean="0">
                <a:latin typeface="+mn-ea"/>
              </a:rPr>
              <a:t>대응과</a:t>
            </a:r>
            <a:r>
              <a:rPr lang="en-US" altLang="ko-KR" sz="1600" dirty="0" smtClean="0">
                <a:latin typeface="+mn-ea"/>
              </a:rPr>
              <a:t> NSSC </a:t>
            </a:r>
            <a:r>
              <a:rPr lang="ko-KR" altLang="en-US" sz="1600" dirty="0" err="1" smtClean="0">
                <a:latin typeface="+mn-ea"/>
              </a:rPr>
              <a:t>기관활동에</a:t>
            </a:r>
            <a:r>
              <a:rPr lang="ko-KR" altLang="en-US" sz="1600" dirty="0" smtClean="0">
                <a:latin typeface="+mn-ea"/>
              </a:rPr>
              <a:t> 대한 </a:t>
            </a:r>
            <a:r>
              <a:rPr lang="ko-KR" altLang="en-US" sz="1600" b="1" dirty="0" smtClean="0">
                <a:latin typeface="+mn-ea"/>
              </a:rPr>
              <a:t>원전지역주민의 </a:t>
            </a:r>
            <a:r>
              <a:rPr lang="ko-KR" altLang="en-US" sz="1600" b="1" dirty="0">
                <a:latin typeface="+mn-ea"/>
              </a:rPr>
              <a:t>만족도와의 </a:t>
            </a:r>
            <a:r>
              <a:rPr lang="ko-KR" altLang="en-US" sz="1600" b="1" dirty="0" smtClean="0">
                <a:latin typeface="+mn-ea"/>
              </a:rPr>
              <a:t>상관관계</a:t>
            </a:r>
            <a:endParaRPr lang="en-US" altLang="ko-KR" sz="1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분석방법 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dirty="0" err="1" smtClean="0">
                <a:latin typeface="+mn-ea"/>
              </a:rPr>
              <a:t>피어슨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en-US" altLang="ko-KR" sz="1600" dirty="0" err="1" smtClean="0">
                <a:latin typeface="+mn-ea"/>
              </a:rPr>
              <a:t>Pearsosn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의 상관관계 분석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분석결과 </a:t>
            </a:r>
            <a:r>
              <a:rPr lang="en-US" altLang="ko-KR" sz="1600" b="1" dirty="0" smtClean="0">
                <a:latin typeface="+mn-ea"/>
              </a:rPr>
              <a:t>&lt;</a:t>
            </a:r>
            <a:r>
              <a:rPr lang="ko-KR" altLang="en-US" sz="1600" b="1" dirty="0" smtClean="0">
                <a:latin typeface="+mn-ea"/>
              </a:rPr>
              <a:t>세부사항 참고</a:t>
            </a:r>
            <a:r>
              <a:rPr lang="en-US" altLang="ko-KR" sz="1600" b="1" dirty="0" smtClean="0">
                <a:latin typeface="+mn-ea"/>
              </a:rPr>
              <a:t>3&gt;</a:t>
            </a: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- (</a:t>
            </a:r>
            <a:r>
              <a:rPr lang="ko-KR" altLang="en-US" sz="1600" b="1" dirty="0" smtClean="0">
                <a:latin typeface="+mn-ea"/>
              </a:rPr>
              <a:t>주민의견수렴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dirty="0" smtClean="0">
                <a:latin typeface="+mn-ea"/>
              </a:rPr>
              <a:t>응답자의</a:t>
            </a:r>
            <a:r>
              <a:rPr lang="ko-KR" altLang="en-US" sz="1600" b="1" dirty="0" smtClean="0">
                <a:latin typeface="+mn-ea"/>
              </a:rPr>
              <a:t> 학력과 </a:t>
            </a:r>
            <a:r>
              <a:rPr lang="ko-KR" altLang="en-US" sz="1600" b="1" dirty="0" err="1" smtClean="0">
                <a:latin typeface="+mn-ea"/>
              </a:rPr>
              <a:t>월소득은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원자력안전 신뢰성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지역 수용성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원자력 안전문화수준</a:t>
            </a:r>
            <a:r>
              <a:rPr lang="en-US" altLang="ko-KR" sz="1600" b="1" dirty="0">
                <a:latin typeface="+mn-ea"/>
              </a:rPr>
              <a:t>, NSSC</a:t>
            </a:r>
            <a:r>
              <a:rPr lang="ko-KR" altLang="en-US" sz="1600" b="1" dirty="0">
                <a:latin typeface="+mn-ea"/>
              </a:rPr>
              <a:t>의 정치적 독립성과 </a:t>
            </a:r>
            <a:r>
              <a:rPr lang="en-US" altLang="ko-KR" sz="1600" b="1" dirty="0">
                <a:latin typeface="+mn-ea"/>
              </a:rPr>
              <a:t>NSSC</a:t>
            </a:r>
            <a:r>
              <a:rPr lang="ko-KR" altLang="en-US" sz="1600" b="1" dirty="0">
                <a:latin typeface="+mn-ea"/>
              </a:rPr>
              <a:t>의 </a:t>
            </a:r>
            <a:r>
              <a:rPr lang="ko-KR" altLang="en-US" sz="1600" b="1" dirty="0" smtClean="0">
                <a:latin typeface="+mn-ea"/>
              </a:rPr>
              <a:t>전문성</a:t>
            </a:r>
            <a:r>
              <a:rPr lang="en-US" altLang="ko-KR" sz="1600" b="1" dirty="0" smtClean="0">
                <a:latin typeface="+mn-ea"/>
              </a:rPr>
              <a:t>,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주민참여제도에 대한 </a:t>
            </a:r>
            <a:r>
              <a:rPr lang="ko-KR" altLang="en-US" sz="1600" b="1" dirty="0">
                <a:latin typeface="+mn-ea"/>
              </a:rPr>
              <a:t>원전지역주민의 </a:t>
            </a:r>
            <a:r>
              <a:rPr lang="ko-KR" altLang="en-US" sz="1600" b="1" dirty="0" smtClean="0">
                <a:latin typeface="+mn-ea"/>
              </a:rPr>
              <a:t>만족도와 양</a:t>
            </a:r>
            <a:r>
              <a:rPr lang="en-US" altLang="ko-KR" sz="1600" b="1" dirty="0" smtClean="0">
                <a:latin typeface="+mn-ea"/>
              </a:rPr>
              <a:t>(+)</a:t>
            </a:r>
            <a:r>
              <a:rPr lang="ko-KR" altLang="en-US" sz="1600" b="1" dirty="0" smtClean="0">
                <a:latin typeface="+mn-ea"/>
              </a:rPr>
              <a:t>의 상관관계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- (</a:t>
            </a:r>
            <a:r>
              <a:rPr lang="ko-KR" altLang="en-US" sz="1600" b="1" dirty="0" smtClean="0">
                <a:latin typeface="+mn-ea"/>
              </a:rPr>
              <a:t>적극정보공개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dirty="0">
                <a:latin typeface="+mn-ea"/>
              </a:rPr>
              <a:t>응답자의</a:t>
            </a:r>
            <a:r>
              <a:rPr lang="ko-KR" altLang="en-US" sz="1600" b="1" dirty="0">
                <a:latin typeface="+mn-ea"/>
              </a:rPr>
              <a:t> 학력과 </a:t>
            </a:r>
            <a:r>
              <a:rPr lang="ko-KR" altLang="en-US" sz="1600" b="1" dirty="0" err="1">
                <a:latin typeface="+mn-ea"/>
              </a:rPr>
              <a:t>월소득은</a:t>
            </a:r>
            <a:r>
              <a:rPr lang="ko-KR" altLang="en-US" sz="1600" b="1" dirty="0">
                <a:latin typeface="+mn-ea"/>
              </a:rPr>
              <a:t> 원자력안전 신뢰성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지역 수용성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원자력 안전문화수준</a:t>
            </a:r>
            <a:r>
              <a:rPr lang="en-US" altLang="ko-KR" sz="1600" b="1" dirty="0">
                <a:latin typeface="+mn-ea"/>
              </a:rPr>
              <a:t>, NSSC</a:t>
            </a:r>
            <a:r>
              <a:rPr lang="ko-KR" altLang="en-US" sz="1600" b="1" dirty="0">
                <a:latin typeface="+mn-ea"/>
              </a:rPr>
              <a:t>의 정치적 독립성과 </a:t>
            </a:r>
            <a:r>
              <a:rPr lang="en-US" altLang="ko-KR" sz="1600" b="1" dirty="0">
                <a:latin typeface="+mn-ea"/>
              </a:rPr>
              <a:t>NSSC</a:t>
            </a:r>
            <a:r>
              <a:rPr lang="ko-KR" altLang="en-US" sz="1600" b="1" dirty="0">
                <a:latin typeface="+mn-ea"/>
              </a:rPr>
              <a:t>의 전문성</a:t>
            </a:r>
            <a:r>
              <a:rPr lang="en-US" altLang="ko-KR" sz="1600" b="1" dirty="0">
                <a:latin typeface="+mn-ea"/>
              </a:rPr>
              <a:t>,</a:t>
            </a:r>
            <a:r>
              <a:rPr lang="ko-KR" altLang="en-US" sz="1600" dirty="0">
                <a:latin typeface="+mn-ea"/>
              </a:rPr>
              <a:t> 주민참여제도에 대한 </a:t>
            </a:r>
            <a:r>
              <a:rPr lang="ko-KR" altLang="en-US" sz="1600" b="1" dirty="0">
                <a:latin typeface="+mn-ea"/>
              </a:rPr>
              <a:t>원전지역주민의 만족도와 양</a:t>
            </a:r>
            <a:r>
              <a:rPr lang="en-US" altLang="ko-KR" sz="1600" b="1" dirty="0">
                <a:latin typeface="+mn-ea"/>
              </a:rPr>
              <a:t>(+)</a:t>
            </a:r>
            <a:r>
              <a:rPr lang="ko-KR" altLang="en-US" sz="1600" b="1" dirty="0">
                <a:latin typeface="+mn-ea"/>
              </a:rPr>
              <a:t>의 </a:t>
            </a:r>
            <a:r>
              <a:rPr lang="ko-KR" altLang="en-US" sz="1600" b="1" dirty="0" smtClean="0">
                <a:latin typeface="+mn-ea"/>
              </a:rPr>
              <a:t>상관관계를 보이고 연령은 </a:t>
            </a:r>
            <a:r>
              <a:rPr lang="ko-KR" altLang="en-US" sz="1600" b="1" dirty="0">
                <a:latin typeface="+mn-ea"/>
              </a:rPr>
              <a:t>원자력안전 신뢰성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지역 수용성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원자력 안전문화수준</a:t>
            </a:r>
            <a:r>
              <a:rPr lang="en-US" altLang="ko-KR" sz="1600" b="1" dirty="0">
                <a:latin typeface="+mn-ea"/>
              </a:rPr>
              <a:t>, NSSC</a:t>
            </a:r>
            <a:r>
              <a:rPr lang="ko-KR" altLang="en-US" sz="1600" b="1" dirty="0">
                <a:latin typeface="+mn-ea"/>
              </a:rPr>
              <a:t>의 정치적 독립성과 </a:t>
            </a:r>
            <a:r>
              <a:rPr lang="en-US" altLang="ko-KR" sz="1600" b="1" dirty="0">
                <a:latin typeface="+mn-ea"/>
              </a:rPr>
              <a:t>NSSC</a:t>
            </a:r>
            <a:r>
              <a:rPr lang="ko-KR" altLang="en-US" sz="1600" b="1" dirty="0">
                <a:latin typeface="+mn-ea"/>
              </a:rPr>
              <a:t>의 </a:t>
            </a:r>
            <a:r>
              <a:rPr lang="ko-KR" altLang="en-US" sz="1600" b="1" dirty="0" smtClean="0">
                <a:latin typeface="+mn-ea"/>
              </a:rPr>
              <a:t>전문성과 부</a:t>
            </a:r>
            <a:r>
              <a:rPr lang="en-US" altLang="ko-KR" sz="1600" b="1" dirty="0" smtClean="0">
                <a:latin typeface="+mn-ea"/>
              </a:rPr>
              <a:t>(-)</a:t>
            </a:r>
            <a:r>
              <a:rPr lang="ko-KR" altLang="en-US" sz="1600" b="1" dirty="0" smtClean="0">
                <a:latin typeface="+mn-ea"/>
              </a:rPr>
              <a:t>의 상관관계</a:t>
            </a:r>
            <a:endParaRPr lang="en-US" altLang="ko-KR" sz="1600" b="1" dirty="0">
              <a:latin typeface="+mn-ea"/>
            </a:endParaRPr>
          </a:p>
          <a:p>
            <a:pPr marL="273050" indent="-273050">
              <a:lnSpc>
                <a:spcPct val="110000"/>
              </a:lnSpc>
              <a:buNone/>
            </a:pPr>
            <a:endParaRPr lang="en-US" altLang="ko-KR" sz="1600" b="1" dirty="0">
              <a:latin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ko-KR" sz="1600" b="1" dirty="0"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본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D9DA7D9-DCB0-4B19-8C89-03DEBC0200A4}"/>
              </a:ext>
            </a:extLst>
          </p:cNvPr>
          <p:cNvGrpSpPr/>
          <p:nvPr/>
        </p:nvGrpSpPr>
        <p:grpSpPr>
          <a:xfrm>
            <a:off x="831238" y="2009571"/>
            <a:ext cx="216157" cy="187662"/>
            <a:chOff x="2952485" y="3289971"/>
            <a:chExt cx="1374034" cy="1369992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35B2950-4075-4EE1-AB24-360DE93D3DE0}"/>
                </a:ext>
              </a:extLst>
            </p:cNvPr>
            <p:cNvSpPr/>
            <p:nvPr/>
          </p:nvSpPr>
          <p:spPr>
            <a:xfrm>
              <a:off x="2952485" y="4438211"/>
              <a:ext cx="1374034" cy="2217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그룹 40">
              <a:extLst>
                <a:ext uri="{FF2B5EF4-FFF2-40B4-BE49-F238E27FC236}">
                  <a16:creationId xmlns:a16="http://schemas.microsoft.com/office/drawing/2014/main" id="{B37DE351-ED79-4B8A-B06E-5C0DA8C78CA6}"/>
                </a:ext>
              </a:extLst>
            </p:cNvPr>
            <p:cNvGrpSpPr/>
            <p:nvPr/>
          </p:nvGrpSpPr>
          <p:grpSpPr>
            <a:xfrm>
              <a:off x="2992235" y="3289971"/>
              <a:ext cx="1294014" cy="1294012"/>
              <a:chOff x="618598" y="2844014"/>
              <a:chExt cx="1708136" cy="1708136"/>
            </a:xfrm>
          </p:grpSpPr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EB269CC0-29CB-4DD3-BDBB-AB23B7FD1D5A}"/>
                  </a:ext>
                </a:extLst>
              </p:cNvPr>
              <p:cNvSpPr/>
              <p:nvPr/>
            </p:nvSpPr>
            <p:spPr>
              <a:xfrm>
                <a:off x="618598" y="2844014"/>
                <a:ext cx="1708136" cy="1708136"/>
              </a:xfrm>
              <a:prstGeom prst="ellipse">
                <a:avLst/>
              </a:prstGeom>
              <a:gradFill>
                <a:gsLst>
                  <a:gs pos="0">
                    <a:srgbClr val="9EC60C"/>
                  </a:gs>
                  <a:gs pos="100000">
                    <a:srgbClr val="92B80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98500" h="3175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08EAF438-B5AF-4CBA-BE12-5630F813ECE3}"/>
                  </a:ext>
                </a:extLst>
              </p:cNvPr>
              <p:cNvSpPr/>
              <p:nvPr/>
            </p:nvSpPr>
            <p:spPr>
              <a:xfrm rot="20946309">
                <a:off x="855876" y="3023372"/>
                <a:ext cx="606789" cy="303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2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F1C97616-CF33-4EC1-AE08-1DB8709D78F5}"/>
                </a:ext>
              </a:extLst>
            </p:cNvPr>
            <p:cNvSpPr/>
            <p:nvPr/>
          </p:nvSpPr>
          <p:spPr>
            <a:xfrm>
              <a:off x="3183386" y="3314700"/>
              <a:ext cx="911714" cy="753154"/>
            </a:xfrm>
            <a:prstGeom prst="ellipse">
              <a:avLst/>
            </a:prstGeom>
            <a:gradFill>
              <a:gsLst>
                <a:gs pos="0">
                  <a:schemeClr val="bg1">
                    <a:alpha val="68000"/>
                  </a:schemeClr>
                </a:gs>
                <a:gs pos="53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822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참고 </a:t>
            </a:r>
            <a:r>
              <a:rPr lang="en-US" altLang="ko-KR" sz="2400" dirty="0" smtClean="0"/>
              <a:t>3. </a:t>
            </a:r>
            <a:r>
              <a:rPr lang="ko-KR" altLang="en-US" sz="2400" dirty="0" smtClean="0"/>
              <a:t>주민참여제도와 원전지역주민 만족도 상관관계분석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08723" y="1674110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955800"/>
            <a:ext cx="10421645" cy="4472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600" dirty="0">
                <a:latin typeface="+mn-ea"/>
                <a:cs typeface="Arial" pitchFamily="34" charset="0"/>
              </a:rPr>
              <a:t> </a:t>
            </a:r>
            <a:endParaRPr lang="en-US" altLang="ko-KR" sz="1600" dirty="0" smtClean="0">
              <a:latin typeface="+mn-ea"/>
              <a:cs typeface="Arial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본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99" y="2245091"/>
            <a:ext cx="5141769" cy="386932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212" y="2245091"/>
            <a:ext cx="4883035" cy="393445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86963" y="1860660"/>
            <a:ext cx="4554414" cy="289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주민의견수렴제도와 주민만족도 </a:t>
            </a:r>
            <a:r>
              <a:rPr lang="ko-KR" altLang="en-US" dirty="0" err="1" smtClean="0"/>
              <a:t>상관분석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6333393" y="1860660"/>
            <a:ext cx="4554414" cy="289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적극정보공개제도와 주민만족도 </a:t>
            </a:r>
            <a:r>
              <a:rPr lang="ko-KR" altLang="en-US" dirty="0" err="1" smtClean="0"/>
              <a:t>상관분석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881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3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분석 결과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87853" y="1674110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955799"/>
            <a:ext cx="10421645" cy="43970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sz="2000" b="1" dirty="0" smtClean="0">
                <a:latin typeface="+mn-ea"/>
              </a:rPr>
              <a:t>상관관계분석</a:t>
            </a:r>
            <a:r>
              <a:rPr lang="en-US" altLang="ko-KR" sz="2000" b="1" dirty="0" smtClean="0">
                <a:latin typeface="+mn-ea"/>
              </a:rPr>
              <a:t>(correlation analysis)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분석대상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b="1" dirty="0" smtClean="0">
                <a:latin typeface="+mn-ea"/>
              </a:rPr>
              <a:t>주민의 정책관심활동과 </a:t>
            </a:r>
            <a:r>
              <a:rPr lang="en-US" altLang="ko-KR" sz="1600" b="1" dirty="0">
                <a:latin typeface="+mn-ea"/>
              </a:rPr>
              <a:t>NSSC </a:t>
            </a:r>
            <a:r>
              <a:rPr lang="ko-KR" altLang="en-US" sz="1600" b="1" dirty="0" err="1" smtClean="0">
                <a:latin typeface="+mn-ea"/>
              </a:rPr>
              <a:t>기관활동에</a:t>
            </a:r>
            <a:r>
              <a:rPr lang="ko-KR" altLang="en-US" sz="1600" b="1" dirty="0" smtClean="0">
                <a:latin typeface="+mn-ea"/>
              </a:rPr>
              <a:t> 대한 주민만족도의 상관성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b="1" dirty="0" smtClean="0">
                <a:latin typeface="+mn-ea"/>
              </a:rPr>
              <a:t>  - (</a:t>
            </a:r>
            <a:r>
              <a:rPr lang="ko-KR" altLang="en-US" sz="1600" b="1" dirty="0" err="1" smtClean="0">
                <a:latin typeface="+mn-ea"/>
              </a:rPr>
              <a:t>기관활동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dirty="0" smtClean="0">
                <a:latin typeface="+mn-ea"/>
              </a:rPr>
              <a:t>원자력안전위원회의 </a:t>
            </a:r>
            <a:r>
              <a:rPr lang="ko-KR" altLang="en-US" sz="1600" b="1" dirty="0" smtClean="0">
                <a:latin typeface="+mn-ea"/>
              </a:rPr>
              <a:t>인지도 및 </a:t>
            </a:r>
            <a:r>
              <a:rPr lang="ko-KR" altLang="en-US" sz="1600" b="1" dirty="0" err="1" smtClean="0">
                <a:latin typeface="+mn-ea"/>
              </a:rPr>
              <a:t>기관활동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원자력안전 관리강화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방사선으로부터의</a:t>
            </a:r>
            <a:r>
              <a:rPr lang="ko-KR" altLang="en-US" sz="1600" dirty="0" smtClean="0">
                <a:latin typeface="+mn-ea"/>
              </a:rPr>
              <a:t> 주민보호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외부환경변화에 대한 </a:t>
            </a:r>
            <a:r>
              <a:rPr lang="en-US" altLang="ko-KR" sz="1600" dirty="0" smtClean="0">
                <a:latin typeface="+mn-ea"/>
              </a:rPr>
              <a:t>NSSC</a:t>
            </a:r>
            <a:r>
              <a:rPr lang="ko-KR" altLang="en-US" sz="1600" dirty="0" smtClean="0">
                <a:latin typeface="+mn-ea"/>
              </a:rPr>
              <a:t>의 선제적 대응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과 </a:t>
            </a:r>
            <a:r>
              <a:rPr lang="ko-KR" altLang="en-US" sz="1600" b="1" dirty="0" smtClean="0">
                <a:latin typeface="+mn-ea"/>
              </a:rPr>
              <a:t>원전지역주민의 만족도와의 상관관계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b="1" dirty="0" smtClean="0">
                <a:latin typeface="+mn-ea"/>
              </a:rPr>
              <a:t>  - (</a:t>
            </a:r>
            <a:r>
              <a:rPr lang="ko-KR" altLang="en-US" sz="1600" b="1" dirty="0" err="1" smtClean="0">
                <a:latin typeface="+mn-ea"/>
              </a:rPr>
              <a:t>정책관심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b="1" dirty="0" smtClean="0">
                <a:latin typeface="+mn-ea"/>
              </a:rPr>
              <a:t>원전지역주민의 정책관심활동</a:t>
            </a:r>
            <a:r>
              <a:rPr lang="en-US" altLang="ko-KR" sz="1600" dirty="0" smtClean="0">
                <a:latin typeface="+mn-ea"/>
              </a:rPr>
              <a:t>(NSSC</a:t>
            </a:r>
            <a:r>
              <a:rPr lang="ko-KR" altLang="en-US" sz="1600" dirty="0" err="1" smtClean="0">
                <a:latin typeface="+mn-ea"/>
              </a:rPr>
              <a:t>홈피방문</a:t>
            </a:r>
            <a:r>
              <a:rPr lang="en-US" altLang="ko-KR" sz="1600" dirty="0" smtClean="0">
                <a:latin typeface="+mn-ea"/>
              </a:rPr>
              <a:t>, NSIC</a:t>
            </a:r>
            <a:r>
              <a:rPr lang="ko-KR" altLang="en-US" sz="1600" dirty="0" smtClean="0">
                <a:latin typeface="+mn-ea"/>
              </a:rPr>
              <a:t>사이트 방문 등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과 원전지역주민의 </a:t>
            </a:r>
            <a:r>
              <a:rPr lang="en-US" altLang="ko-KR" sz="1600" dirty="0" smtClean="0">
                <a:latin typeface="+mn-ea"/>
              </a:rPr>
              <a:t>NSSC </a:t>
            </a:r>
            <a:r>
              <a:rPr lang="ko-KR" altLang="en-US" sz="1600" dirty="0" smtClean="0">
                <a:latin typeface="+mn-ea"/>
              </a:rPr>
              <a:t>기관에 대한 </a:t>
            </a:r>
            <a:r>
              <a:rPr lang="ko-KR" altLang="en-US" sz="1600" b="1" dirty="0" smtClean="0">
                <a:latin typeface="+mn-ea"/>
              </a:rPr>
              <a:t>만족도와의 상관관계</a:t>
            </a:r>
            <a:endParaRPr lang="en-US" altLang="ko-KR" sz="1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분석방법 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dirty="0" err="1" smtClean="0">
                <a:latin typeface="+mn-ea"/>
              </a:rPr>
              <a:t>피어슨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en-US" altLang="ko-KR" sz="1600" dirty="0" err="1" smtClean="0">
                <a:latin typeface="+mn-ea"/>
              </a:rPr>
              <a:t>Pearsosn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의 상관관계 분석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분석결과 </a:t>
            </a:r>
            <a:r>
              <a:rPr lang="en-US" altLang="ko-KR" sz="1600" b="1" dirty="0" smtClean="0">
                <a:latin typeface="+mn-ea"/>
              </a:rPr>
              <a:t>&lt;</a:t>
            </a:r>
            <a:r>
              <a:rPr lang="ko-KR" altLang="en-US" sz="1600" b="1" dirty="0" smtClean="0">
                <a:latin typeface="+mn-ea"/>
              </a:rPr>
              <a:t>세부사항 참고</a:t>
            </a:r>
            <a:r>
              <a:rPr lang="en-US" altLang="ko-KR" sz="1600" b="1" dirty="0" smtClean="0">
                <a:latin typeface="+mn-ea"/>
              </a:rPr>
              <a:t>4&gt;</a:t>
            </a: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- </a:t>
            </a:r>
            <a:r>
              <a:rPr lang="en-US" altLang="ko-KR" sz="1600" b="1" dirty="0">
                <a:latin typeface="+mn-ea"/>
              </a:rPr>
              <a:t>(</a:t>
            </a:r>
            <a:r>
              <a:rPr lang="ko-KR" altLang="en-US" sz="1600" b="1" dirty="0" err="1">
                <a:latin typeface="+mn-ea"/>
              </a:rPr>
              <a:t>기관활동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dirty="0" smtClean="0">
                <a:latin typeface="+mn-ea"/>
              </a:rPr>
              <a:t>응답자의 </a:t>
            </a:r>
            <a:r>
              <a:rPr lang="ko-KR" altLang="en-US" sz="1600" b="1" dirty="0" smtClean="0">
                <a:latin typeface="+mn-ea"/>
              </a:rPr>
              <a:t>연령은 </a:t>
            </a:r>
            <a:r>
              <a:rPr lang="en-US" altLang="ko-KR" sz="1600" dirty="0" smtClean="0">
                <a:latin typeface="+mn-ea"/>
              </a:rPr>
              <a:t>NSSC</a:t>
            </a:r>
            <a:r>
              <a:rPr lang="ko-KR" altLang="en-US" sz="1600" dirty="0" smtClean="0">
                <a:latin typeface="+mn-ea"/>
              </a:rPr>
              <a:t>의 활동 중 </a:t>
            </a:r>
            <a:r>
              <a:rPr lang="ko-KR" altLang="en-US" sz="1600" b="1" dirty="0" err="1" smtClean="0">
                <a:latin typeface="+mn-ea"/>
              </a:rPr>
              <a:t>방사선으로부터의</a:t>
            </a:r>
            <a:r>
              <a:rPr lang="ko-KR" altLang="en-US" sz="1600" b="1" dirty="0" smtClean="0">
                <a:latin typeface="+mn-ea"/>
              </a:rPr>
              <a:t> 주민보호활동과 부</a:t>
            </a:r>
            <a:r>
              <a:rPr lang="en-US" altLang="ko-KR" sz="1600" b="1" dirty="0" smtClean="0">
                <a:latin typeface="+mn-ea"/>
              </a:rPr>
              <a:t>(-)</a:t>
            </a:r>
            <a:r>
              <a:rPr lang="ko-KR" altLang="en-US" sz="1600" b="1" dirty="0" smtClean="0">
                <a:latin typeface="+mn-ea"/>
              </a:rPr>
              <a:t>의 관계를 학력과 </a:t>
            </a:r>
            <a:r>
              <a:rPr lang="ko-KR" altLang="en-US" sz="1600" b="1" dirty="0" err="1" smtClean="0">
                <a:latin typeface="+mn-ea"/>
              </a:rPr>
              <a:t>월소득은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원자력안전 관리강화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 err="1">
                <a:latin typeface="+mn-ea"/>
              </a:rPr>
              <a:t>방사선으로부터의</a:t>
            </a:r>
            <a:r>
              <a:rPr lang="ko-KR" altLang="en-US" sz="1600" dirty="0">
                <a:latin typeface="+mn-ea"/>
              </a:rPr>
              <a:t> 주민보호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외부환경변화에 대한 </a:t>
            </a:r>
            <a:r>
              <a:rPr lang="en-US" altLang="ko-KR" sz="1600" dirty="0">
                <a:latin typeface="+mn-ea"/>
              </a:rPr>
              <a:t>NSSC</a:t>
            </a:r>
            <a:r>
              <a:rPr lang="ko-KR" altLang="en-US" sz="1600" dirty="0">
                <a:latin typeface="+mn-ea"/>
              </a:rPr>
              <a:t>의 선제적 </a:t>
            </a:r>
            <a:r>
              <a:rPr lang="ko-KR" altLang="en-US" sz="1600" dirty="0" err="1" smtClean="0">
                <a:latin typeface="+mn-ea"/>
              </a:rPr>
              <a:t>대응활동과</a:t>
            </a:r>
            <a:r>
              <a:rPr lang="ko-KR" altLang="en-US" sz="1600" dirty="0" smtClean="0">
                <a:latin typeface="+mn-ea"/>
              </a:rPr>
              <a:t> 양</a:t>
            </a:r>
            <a:r>
              <a:rPr lang="en-US" altLang="ko-KR" sz="1600" dirty="0" smtClean="0">
                <a:latin typeface="+mn-ea"/>
              </a:rPr>
              <a:t>(+)</a:t>
            </a:r>
            <a:r>
              <a:rPr lang="ko-KR" altLang="en-US" sz="1600" dirty="0" smtClean="0">
                <a:latin typeface="+mn-ea"/>
              </a:rPr>
              <a:t>의 상관관계를 보임</a:t>
            </a:r>
            <a:r>
              <a:rPr lang="ko-KR" altLang="en-US" sz="1600" b="1" dirty="0" smtClean="0">
                <a:latin typeface="+mn-ea"/>
              </a:rPr>
              <a:t> 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- (</a:t>
            </a:r>
            <a:r>
              <a:rPr lang="ko-KR" altLang="en-US" sz="1600" b="1" dirty="0" err="1" smtClean="0">
                <a:latin typeface="+mn-ea"/>
              </a:rPr>
              <a:t>정책관심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dirty="0" smtClean="0">
                <a:latin typeface="+mn-ea"/>
              </a:rPr>
              <a:t>응답자의</a:t>
            </a:r>
            <a:r>
              <a:rPr lang="ko-KR" altLang="en-US" sz="1600" b="1" dirty="0" smtClean="0">
                <a:latin typeface="+mn-ea"/>
              </a:rPr>
              <a:t> 학력과 </a:t>
            </a:r>
            <a:r>
              <a:rPr lang="ko-KR" altLang="en-US" sz="1600" b="1" dirty="0" err="1" smtClean="0">
                <a:latin typeface="+mn-ea"/>
              </a:rPr>
              <a:t>월소득은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NSSC</a:t>
            </a:r>
            <a:r>
              <a:rPr lang="ko-KR" altLang="en-US" sz="1600" dirty="0" smtClean="0">
                <a:latin typeface="+mn-ea"/>
              </a:rPr>
              <a:t>인지도 및 </a:t>
            </a:r>
            <a:r>
              <a:rPr lang="en-US" altLang="ko-KR" sz="1600" dirty="0" smtClean="0">
                <a:latin typeface="+mn-ea"/>
              </a:rPr>
              <a:t>NSIC</a:t>
            </a:r>
            <a:r>
              <a:rPr lang="ko-KR" altLang="en-US" sz="1600" dirty="0" smtClean="0">
                <a:latin typeface="+mn-ea"/>
              </a:rPr>
              <a:t>인지도 등 </a:t>
            </a:r>
            <a:r>
              <a:rPr lang="ko-KR" altLang="en-US" sz="1600" b="1" dirty="0" err="1" smtClean="0">
                <a:latin typeface="+mn-ea"/>
              </a:rPr>
              <a:t>정책관심과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600" b="1" dirty="0">
                <a:latin typeface="+mn-ea"/>
              </a:rPr>
              <a:t>NSSC</a:t>
            </a:r>
            <a:r>
              <a:rPr lang="ko-KR" altLang="en-US" sz="1600" b="1" dirty="0" smtClean="0">
                <a:latin typeface="+mn-ea"/>
              </a:rPr>
              <a:t>정책전반만족도와 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양</a:t>
            </a:r>
            <a:r>
              <a:rPr lang="en-US" altLang="ko-KR" sz="1600" b="1" dirty="0" smtClean="0">
                <a:latin typeface="+mn-ea"/>
              </a:rPr>
              <a:t>(+)</a:t>
            </a:r>
            <a:r>
              <a:rPr lang="ko-KR" altLang="en-US" sz="1600" b="1" dirty="0" smtClean="0">
                <a:latin typeface="+mn-ea"/>
              </a:rPr>
              <a:t>의 상관관계를 가지나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en-US" altLang="ko-KR" sz="1600" dirty="0" smtClean="0">
                <a:latin typeface="+mn-ea"/>
              </a:rPr>
              <a:t>NSSC </a:t>
            </a:r>
            <a:r>
              <a:rPr lang="ko-KR" altLang="en-US" sz="1600" dirty="0" err="1" smtClean="0">
                <a:latin typeface="+mn-ea"/>
              </a:rPr>
              <a:t>홈피방문과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NSIC</a:t>
            </a:r>
            <a:r>
              <a:rPr lang="ko-KR" altLang="en-US" sz="1600" dirty="0" smtClean="0">
                <a:latin typeface="+mn-ea"/>
              </a:rPr>
              <a:t>사이트 방문과는 음</a:t>
            </a:r>
            <a:r>
              <a:rPr lang="en-US" altLang="ko-KR" sz="1600" dirty="0" smtClean="0">
                <a:latin typeface="+mn-ea"/>
              </a:rPr>
              <a:t>(-)</a:t>
            </a:r>
            <a:r>
              <a:rPr lang="ko-KR" altLang="en-US" sz="1600" dirty="0" smtClean="0">
                <a:latin typeface="+mn-ea"/>
              </a:rPr>
              <a:t>의 </a:t>
            </a:r>
            <a:r>
              <a:rPr lang="ko-KR" altLang="en-US" sz="1600" b="1" dirty="0" smtClean="0">
                <a:latin typeface="+mn-ea"/>
              </a:rPr>
              <a:t>상관관계를 보임</a:t>
            </a:r>
            <a:r>
              <a:rPr lang="en-US" altLang="ko-KR" sz="1600" b="1" dirty="0" smtClean="0">
                <a:latin typeface="+mn-ea"/>
              </a:rPr>
              <a:t>. </a:t>
            </a:r>
            <a:r>
              <a:rPr lang="ko-KR" altLang="en-US" sz="1600" b="1" dirty="0" smtClean="0">
                <a:latin typeface="+mn-ea"/>
              </a:rPr>
              <a:t>또한 </a:t>
            </a:r>
            <a:r>
              <a:rPr lang="ko-KR" altLang="en-US" sz="1600" b="1" dirty="0" err="1" smtClean="0">
                <a:latin typeface="+mn-ea"/>
              </a:rPr>
              <a:t>고연령자</a:t>
            </a:r>
            <a:r>
              <a:rPr lang="ko-KR" altLang="en-US" sz="1600" b="1" dirty="0" smtClean="0">
                <a:latin typeface="+mn-ea"/>
              </a:rPr>
              <a:t> 일수록 </a:t>
            </a:r>
            <a:r>
              <a:rPr lang="en-US" altLang="ko-KR" sz="1600" b="1" dirty="0" smtClean="0">
                <a:latin typeface="+mn-ea"/>
              </a:rPr>
              <a:t>NSIC</a:t>
            </a:r>
            <a:r>
              <a:rPr lang="ko-KR" altLang="en-US" sz="1600" b="1" dirty="0" smtClean="0">
                <a:latin typeface="+mn-ea"/>
              </a:rPr>
              <a:t>인지도는 음</a:t>
            </a:r>
            <a:r>
              <a:rPr lang="en-US" altLang="ko-KR" sz="1600" b="1" dirty="0" smtClean="0">
                <a:latin typeface="+mn-ea"/>
              </a:rPr>
              <a:t>(-)</a:t>
            </a:r>
            <a:r>
              <a:rPr lang="ko-KR" altLang="en-US" sz="1600" b="1" dirty="0" smtClean="0">
                <a:latin typeface="+mn-ea"/>
              </a:rPr>
              <a:t>의 상관관계를 보임</a:t>
            </a:r>
            <a:endParaRPr lang="en-US" altLang="ko-KR" sz="1600" b="1" dirty="0" smtClean="0"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본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D9DA7D9-DCB0-4B19-8C89-03DEBC0200A4}"/>
              </a:ext>
            </a:extLst>
          </p:cNvPr>
          <p:cNvGrpSpPr/>
          <p:nvPr/>
        </p:nvGrpSpPr>
        <p:grpSpPr>
          <a:xfrm>
            <a:off x="831238" y="2009571"/>
            <a:ext cx="216157" cy="187662"/>
            <a:chOff x="2952485" y="3289971"/>
            <a:chExt cx="1374034" cy="1369992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35B2950-4075-4EE1-AB24-360DE93D3DE0}"/>
                </a:ext>
              </a:extLst>
            </p:cNvPr>
            <p:cNvSpPr/>
            <p:nvPr/>
          </p:nvSpPr>
          <p:spPr>
            <a:xfrm>
              <a:off x="2952485" y="4438211"/>
              <a:ext cx="1374034" cy="2217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그룹 40">
              <a:extLst>
                <a:ext uri="{FF2B5EF4-FFF2-40B4-BE49-F238E27FC236}">
                  <a16:creationId xmlns:a16="http://schemas.microsoft.com/office/drawing/2014/main" id="{B37DE351-ED79-4B8A-B06E-5C0DA8C78CA6}"/>
                </a:ext>
              </a:extLst>
            </p:cNvPr>
            <p:cNvGrpSpPr/>
            <p:nvPr/>
          </p:nvGrpSpPr>
          <p:grpSpPr>
            <a:xfrm>
              <a:off x="2992235" y="3289971"/>
              <a:ext cx="1294014" cy="1294012"/>
              <a:chOff x="618598" y="2844014"/>
              <a:chExt cx="1708136" cy="1708136"/>
            </a:xfrm>
          </p:grpSpPr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EB269CC0-29CB-4DD3-BDBB-AB23B7FD1D5A}"/>
                  </a:ext>
                </a:extLst>
              </p:cNvPr>
              <p:cNvSpPr/>
              <p:nvPr/>
            </p:nvSpPr>
            <p:spPr>
              <a:xfrm>
                <a:off x="618598" y="2844014"/>
                <a:ext cx="1708136" cy="1708136"/>
              </a:xfrm>
              <a:prstGeom prst="ellipse">
                <a:avLst/>
              </a:prstGeom>
              <a:gradFill>
                <a:gsLst>
                  <a:gs pos="0">
                    <a:srgbClr val="9EC60C"/>
                  </a:gs>
                  <a:gs pos="100000">
                    <a:srgbClr val="92B80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98500" h="3175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08EAF438-B5AF-4CBA-BE12-5630F813ECE3}"/>
                  </a:ext>
                </a:extLst>
              </p:cNvPr>
              <p:cNvSpPr/>
              <p:nvPr/>
            </p:nvSpPr>
            <p:spPr>
              <a:xfrm rot="20946309">
                <a:off x="855876" y="3023372"/>
                <a:ext cx="606789" cy="303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2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F1C97616-CF33-4EC1-AE08-1DB8709D78F5}"/>
                </a:ext>
              </a:extLst>
            </p:cNvPr>
            <p:cNvSpPr/>
            <p:nvPr/>
          </p:nvSpPr>
          <p:spPr>
            <a:xfrm>
              <a:off x="3183386" y="3314700"/>
              <a:ext cx="911714" cy="753154"/>
            </a:xfrm>
            <a:prstGeom prst="ellipse">
              <a:avLst/>
            </a:prstGeom>
            <a:gradFill>
              <a:gsLst>
                <a:gs pos="0">
                  <a:schemeClr val="bg1">
                    <a:alpha val="68000"/>
                  </a:schemeClr>
                </a:gs>
                <a:gs pos="53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95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참고 </a:t>
            </a:r>
            <a:r>
              <a:rPr lang="en-US" altLang="ko-KR" sz="2400" dirty="0" smtClean="0"/>
              <a:t>4. </a:t>
            </a:r>
            <a:r>
              <a:rPr lang="ko-KR" altLang="en-US" sz="2400" dirty="0" smtClean="0"/>
              <a:t>원전지역주민의 </a:t>
            </a:r>
            <a:r>
              <a:rPr lang="ko-KR" altLang="en-US" sz="2400" dirty="0" err="1" smtClean="0"/>
              <a:t>정책관심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기관활동과</a:t>
            </a:r>
            <a:r>
              <a:rPr lang="ko-KR" altLang="en-US" sz="2400" dirty="0" smtClean="0"/>
              <a:t> 주민 만족도의 상관관계분석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08723" y="1674110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955800"/>
            <a:ext cx="10421645" cy="4472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600" dirty="0">
                <a:latin typeface="+mn-ea"/>
                <a:cs typeface="Arial" pitchFamily="34" charset="0"/>
              </a:rPr>
              <a:t> </a:t>
            </a:r>
            <a:endParaRPr lang="en-US" altLang="ko-KR" sz="1600" dirty="0" smtClean="0">
              <a:latin typeface="+mn-ea"/>
              <a:cs typeface="Arial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본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186963" y="1860660"/>
            <a:ext cx="4554414" cy="289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주민의 </a:t>
            </a:r>
            <a:r>
              <a:rPr lang="ko-KR" altLang="en-US" dirty="0" err="1" smtClean="0"/>
              <a:t>정책관심과</a:t>
            </a:r>
            <a:r>
              <a:rPr lang="ko-KR" altLang="en-US" dirty="0" smtClean="0"/>
              <a:t> 주민만족도 </a:t>
            </a:r>
            <a:r>
              <a:rPr lang="ko-KR" altLang="en-US" dirty="0" err="1" smtClean="0"/>
              <a:t>상관분석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6333393" y="1860660"/>
            <a:ext cx="4554414" cy="289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NSSC</a:t>
            </a:r>
            <a:r>
              <a:rPr lang="ko-KR" altLang="en-US" dirty="0" err="1" smtClean="0"/>
              <a:t>기관활동과</a:t>
            </a:r>
            <a:r>
              <a:rPr lang="ko-KR" altLang="en-US" dirty="0" smtClean="0"/>
              <a:t> 주민만족도 </a:t>
            </a:r>
            <a:r>
              <a:rPr lang="ko-KR" altLang="en-US" dirty="0" err="1" smtClean="0"/>
              <a:t>상관분석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342" y="2346158"/>
            <a:ext cx="5088078" cy="393501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0332" y="2336777"/>
            <a:ext cx="5093822" cy="398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1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" y="8767"/>
            <a:ext cx="12192000" cy="6858000"/>
          </a:xfr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44626A56-D332-4519-BDE9-BFC84B8356D1}"/>
              </a:ext>
            </a:extLst>
          </p:cNvPr>
          <p:cNvGrpSpPr/>
          <p:nvPr/>
        </p:nvGrpSpPr>
        <p:grpSpPr>
          <a:xfrm>
            <a:off x="795198" y="2083529"/>
            <a:ext cx="3551773" cy="4652501"/>
            <a:chOff x="838200" y="2006073"/>
            <a:chExt cx="3551773" cy="4652501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D5928308-59F1-401A-BF43-CD1E39AB2168}"/>
                </a:ext>
              </a:extLst>
            </p:cNvPr>
            <p:cNvGrpSpPr/>
            <p:nvPr/>
          </p:nvGrpSpPr>
          <p:grpSpPr>
            <a:xfrm>
              <a:off x="838200" y="2006073"/>
              <a:ext cx="3551773" cy="4652501"/>
              <a:chOff x="592019" y="2246616"/>
              <a:chExt cx="2916356" cy="3820162"/>
            </a:xfrm>
          </p:grpSpPr>
          <p:pic>
            <p:nvPicPr>
              <p:cNvPr id="13" name="Picture 4" descr="C:\Users\editphoto\Desktop\3.png">
                <a:extLst>
                  <a:ext uri="{FF2B5EF4-FFF2-40B4-BE49-F238E27FC236}">
                    <a16:creationId xmlns:a16="http://schemas.microsoft.com/office/drawing/2014/main" id="{135DCD74-285E-4118-AC9B-F2B96282F7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019" y="5981053"/>
                <a:ext cx="2916356" cy="85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1A418FEE-D738-46E2-B2F0-EEAD03524D09}"/>
                  </a:ext>
                </a:extLst>
              </p:cNvPr>
              <p:cNvSpPr/>
              <p:nvPr/>
            </p:nvSpPr>
            <p:spPr>
              <a:xfrm>
                <a:off x="723593" y="2246616"/>
                <a:ext cx="1028726" cy="102872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6E3042EE-78BF-4F81-9B4E-AB76277E8929}"/>
                  </a:ext>
                </a:extLst>
              </p:cNvPr>
              <p:cNvGrpSpPr/>
              <p:nvPr/>
            </p:nvGrpSpPr>
            <p:grpSpPr>
              <a:xfrm>
                <a:off x="754797" y="2276872"/>
                <a:ext cx="2609840" cy="3715555"/>
                <a:chOff x="754797" y="2276872"/>
                <a:chExt cx="2609840" cy="3715555"/>
              </a:xfrm>
              <a:effectLst/>
            </p:grpSpPr>
            <p:pic>
              <p:nvPicPr>
                <p:cNvPr id="26" name="Picture 4" descr="C:\Users\editphoto\Desktop\3.png">
                  <a:extLst>
                    <a:ext uri="{FF2B5EF4-FFF2-40B4-BE49-F238E27FC236}">
                      <a16:creationId xmlns:a16="http://schemas.microsoft.com/office/drawing/2014/main" id="{130F86FD-FB75-4DC2-88C5-9EF00CAA5F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2424" y="4007215"/>
                  <a:ext cx="2558343" cy="86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" name="모서리가 둥근 직사각형 72">
                  <a:extLst>
                    <a:ext uri="{FF2B5EF4-FFF2-40B4-BE49-F238E27FC236}">
                      <a16:creationId xmlns:a16="http://schemas.microsoft.com/office/drawing/2014/main" id="{FDC1BBFD-79EB-4BB1-8D54-B3280473BF09}"/>
                    </a:ext>
                  </a:extLst>
                </p:cNvPr>
                <p:cNvSpPr/>
                <p:nvPr/>
              </p:nvSpPr>
              <p:spPr>
                <a:xfrm>
                  <a:off x="754797" y="2276872"/>
                  <a:ext cx="2609840" cy="3715555"/>
                </a:xfrm>
                <a:prstGeom prst="roundRect">
                  <a:avLst>
                    <a:gd name="adj" fmla="val 10901"/>
                  </a:avLst>
                </a:prstGeom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  <a:gs pos="53000">
                      <a:schemeClr val="accent1">
                        <a:lumMod val="50000"/>
                      </a:schemeClr>
                    </a:gs>
                    <a:gs pos="52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ln w="9525">
                  <a:solidFill>
                    <a:schemeClr val="accent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E4B193B8-9C70-40CC-B004-655722CF366A}"/>
                    </a:ext>
                  </a:extLst>
                </p:cNvPr>
                <p:cNvSpPr/>
                <p:nvPr/>
              </p:nvSpPr>
              <p:spPr>
                <a:xfrm>
                  <a:off x="886524" y="2291725"/>
                  <a:ext cx="2367351" cy="15575"/>
                </a:xfrm>
                <a:prstGeom prst="rect">
                  <a:avLst/>
                </a:prstGeom>
                <a:gradFill>
                  <a:gsLst>
                    <a:gs pos="49600">
                      <a:srgbClr val="FFFFFF"/>
                    </a:gs>
                    <a:gs pos="0">
                      <a:srgbClr val="333333">
                        <a:alpha val="0"/>
                      </a:srgbClr>
                    </a:gs>
                    <a:gs pos="100000">
                      <a:srgbClr val="5F5F5F">
                        <a:alpha val="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0" name="모서리가 둥근 직사각형 75">
                <a:extLst>
                  <a:ext uri="{FF2B5EF4-FFF2-40B4-BE49-F238E27FC236}">
                    <a16:creationId xmlns:a16="http://schemas.microsoft.com/office/drawing/2014/main" id="{4502AAF8-1D44-4080-B605-45EE9BCB7983}"/>
                  </a:ext>
                </a:extLst>
              </p:cNvPr>
              <p:cNvSpPr/>
              <p:nvPr/>
            </p:nvSpPr>
            <p:spPr>
              <a:xfrm>
                <a:off x="864601" y="2388093"/>
                <a:ext cx="2390232" cy="3493112"/>
              </a:xfrm>
              <a:prstGeom prst="roundRect">
                <a:avLst>
                  <a:gd name="adj" fmla="val 8124"/>
                </a:avLst>
              </a:prstGeom>
              <a:gradFill flip="none" rotWithShape="1">
                <a:gsLst>
                  <a:gs pos="0">
                    <a:srgbClr val="EAEAEA"/>
                  </a:gs>
                  <a:gs pos="30000">
                    <a:srgbClr val="FFFFFF"/>
                  </a:gs>
                </a:gsLst>
                <a:lin ang="16200000" scaled="1"/>
                <a:tileRect/>
              </a:gradFill>
              <a:ln w="9525">
                <a:solidFill>
                  <a:srgbClr val="5F5F5F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직각 삼각형 22">
                <a:extLst>
                  <a:ext uri="{FF2B5EF4-FFF2-40B4-BE49-F238E27FC236}">
                    <a16:creationId xmlns:a16="http://schemas.microsoft.com/office/drawing/2014/main" id="{F0CD0016-DEF8-428A-9750-EEA14E5AE9B9}"/>
                  </a:ext>
                </a:extLst>
              </p:cNvPr>
              <p:cNvSpPr/>
              <p:nvPr/>
            </p:nvSpPr>
            <p:spPr>
              <a:xfrm flipV="1">
                <a:off x="723593" y="2246616"/>
                <a:ext cx="1028726" cy="1028726"/>
              </a:xfrm>
              <a:prstGeom prst="rtTriangle">
                <a:avLst/>
              </a:prstGeom>
              <a:gradFill flip="none" rotWithShape="0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 w="9525"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4DDF89F0-C128-4D68-9D22-A6407614AA34}"/>
                  </a:ext>
                </a:extLst>
              </p:cNvPr>
              <p:cNvSpPr/>
              <p:nvPr/>
            </p:nvSpPr>
            <p:spPr>
              <a:xfrm>
                <a:off x="723593" y="2258150"/>
                <a:ext cx="936000" cy="18000"/>
              </a:xfrm>
              <a:prstGeom prst="rect">
                <a:avLst/>
              </a:prstGeom>
              <a:gradFill>
                <a:gsLst>
                  <a:gs pos="49600">
                    <a:srgbClr val="FFFFFF"/>
                  </a:gs>
                  <a:gs pos="0">
                    <a:srgbClr val="333333">
                      <a:alpha val="0"/>
                    </a:srgbClr>
                  </a:gs>
                  <a:gs pos="100000">
                    <a:srgbClr val="5F5F5F">
                      <a:alpha val="0"/>
                    </a:srgb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27DE3054-D6C2-4BE7-9D0D-A4251F54E2E3}"/>
                  </a:ext>
                </a:extLst>
              </p:cNvPr>
              <p:cNvSpPr/>
              <p:nvPr/>
            </p:nvSpPr>
            <p:spPr>
              <a:xfrm rot="5400000">
                <a:off x="276458" y="2705616"/>
                <a:ext cx="936000" cy="18000"/>
              </a:xfrm>
              <a:prstGeom prst="rect">
                <a:avLst/>
              </a:prstGeom>
              <a:gradFill>
                <a:gsLst>
                  <a:gs pos="49600">
                    <a:srgbClr val="FFFFFF"/>
                  </a:gs>
                  <a:gs pos="0">
                    <a:srgbClr val="333333">
                      <a:alpha val="0"/>
                    </a:srgbClr>
                  </a:gs>
                  <a:gs pos="100000">
                    <a:srgbClr val="5F5F5F">
                      <a:alpha val="0"/>
                    </a:srgb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C74FF32-A293-4267-8E01-5EE1E546B47D}"/>
                </a:ext>
              </a:extLst>
            </p:cNvPr>
            <p:cNvSpPr txBox="1"/>
            <p:nvPr/>
          </p:nvSpPr>
          <p:spPr>
            <a:xfrm>
              <a:off x="1269127" y="3165380"/>
              <a:ext cx="2832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1. </a:t>
              </a:r>
              <a:r>
                <a:rPr lang="ko-KR" altLang="en-US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연구배경 및 목적</a:t>
              </a:r>
              <a:endParaRPr lang="en-US" altLang="ko-KR" sz="1100" dirty="0"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D03595A-202A-448E-B212-01070AC86095}"/>
                </a:ext>
              </a:extLst>
            </p:cNvPr>
            <p:cNvSpPr txBox="1"/>
            <p:nvPr/>
          </p:nvSpPr>
          <p:spPr>
            <a:xfrm>
              <a:off x="1022548" y="2208131"/>
              <a:ext cx="683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서론</a:t>
              </a:r>
              <a:endParaRPr lang="en-US" altLang="ko-KR" dirty="0">
                <a:solidFill>
                  <a:srgbClr val="FFFFFF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C74FF32-A293-4267-8E01-5EE1E546B47D}"/>
                </a:ext>
              </a:extLst>
            </p:cNvPr>
            <p:cNvSpPr txBox="1"/>
            <p:nvPr/>
          </p:nvSpPr>
          <p:spPr>
            <a:xfrm>
              <a:off x="1309081" y="4305471"/>
              <a:ext cx="2832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2. </a:t>
              </a:r>
              <a:r>
                <a:rPr lang="ko-KR" altLang="en-US" sz="2000" dirty="0" err="1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연구범위와</a:t>
              </a:r>
              <a:r>
                <a:rPr lang="ko-KR" altLang="en-US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 방법</a:t>
              </a:r>
              <a:endParaRPr lang="en-US" altLang="ko-KR" sz="1100" dirty="0"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C74FF32-A293-4267-8E01-5EE1E546B47D}"/>
                </a:ext>
              </a:extLst>
            </p:cNvPr>
            <p:cNvSpPr txBox="1"/>
            <p:nvPr/>
          </p:nvSpPr>
          <p:spPr>
            <a:xfrm>
              <a:off x="1309081" y="5472786"/>
              <a:ext cx="2832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3</a:t>
              </a:r>
              <a:r>
                <a:rPr lang="en-US" altLang="ko-KR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. </a:t>
              </a:r>
              <a:r>
                <a:rPr lang="ko-KR" altLang="en-US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선행연구의 분석</a:t>
              </a:r>
              <a:endParaRPr lang="en-US" altLang="ko-KR" sz="1100" dirty="0"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4452990" y="698173"/>
            <a:ext cx="3937719" cy="70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</a:rPr>
              <a:t>목차 </a:t>
            </a:r>
            <a:r>
              <a:rPr lang="en-US" altLang="ko-KR" sz="3200" dirty="0" smtClean="0">
                <a:solidFill>
                  <a:schemeClr val="tx1"/>
                </a:solidFill>
              </a:rPr>
              <a:t>(Contents)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2</a:t>
            </a:fld>
            <a:endParaRPr lang="ko-KR" altLang="en-US"/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44626A56-D332-4519-BDE9-BFC84B8356D1}"/>
              </a:ext>
            </a:extLst>
          </p:cNvPr>
          <p:cNvGrpSpPr/>
          <p:nvPr/>
        </p:nvGrpSpPr>
        <p:grpSpPr>
          <a:xfrm>
            <a:off x="4439015" y="2083529"/>
            <a:ext cx="3551773" cy="4652501"/>
            <a:chOff x="838200" y="2006073"/>
            <a:chExt cx="3551773" cy="4652501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D5928308-59F1-401A-BF43-CD1E39AB2168}"/>
                </a:ext>
              </a:extLst>
            </p:cNvPr>
            <p:cNvGrpSpPr/>
            <p:nvPr/>
          </p:nvGrpSpPr>
          <p:grpSpPr>
            <a:xfrm>
              <a:off x="838200" y="2006073"/>
              <a:ext cx="3551773" cy="4652501"/>
              <a:chOff x="592019" y="2246616"/>
              <a:chExt cx="2916356" cy="3820162"/>
            </a:xfrm>
          </p:grpSpPr>
          <p:pic>
            <p:nvPicPr>
              <p:cNvPr id="71" name="Picture 4" descr="C:\Users\editphoto\Desktop\3.png">
                <a:extLst>
                  <a:ext uri="{FF2B5EF4-FFF2-40B4-BE49-F238E27FC236}">
                    <a16:creationId xmlns:a16="http://schemas.microsoft.com/office/drawing/2014/main" id="{135DCD74-285E-4118-AC9B-F2B96282F7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019" y="5981053"/>
                <a:ext cx="2916356" cy="85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1A418FEE-D738-46E2-B2F0-EEAD03524D09}"/>
                  </a:ext>
                </a:extLst>
              </p:cNvPr>
              <p:cNvSpPr/>
              <p:nvPr/>
            </p:nvSpPr>
            <p:spPr>
              <a:xfrm>
                <a:off x="723593" y="2246616"/>
                <a:ext cx="1028726" cy="102872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3" name="그룹 72">
                <a:extLst>
                  <a:ext uri="{FF2B5EF4-FFF2-40B4-BE49-F238E27FC236}">
                    <a16:creationId xmlns:a16="http://schemas.microsoft.com/office/drawing/2014/main" id="{6E3042EE-78BF-4F81-9B4E-AB76277E8929}"/>
                  </a:ext>
                </a:extLst>
              </p:cNvPr>
              <p:cNvGrpSpPr/>
              <p:nvPr/>
            </p:nvGrpSpPr>
            <p:grpSpPr>
              <a:xfrm>
                <a:off x="754797" y="2276872"/>
                <a:ext cx="2609840" cy="3715555"/>
                <a:chOff x="754797" y="2276872"/>
                <a:chExt cx="2609840" cy="3715555"/>
              </a:xfrm>
              <a:effectLst/>
            </p:grpSpPr>
            <p:pic>
              <p:nvPicPr>
                <p:cNvPr id="78" name="Picture 4" descr="C:\Users\editphoto\Desktop\3.png">
                  <a:extLst>
                    <a:ext uri="{FF2B5EF4-FFF2-40B4-BE49-F238E27FC236}">
                      <a16:creationId xmlns:a16="http://schemas.microsoft.com/office/drawing/2014/main" id="{130F86FD-FB75-4DC2-88C5-9EF00CAA5F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2424" y="4007215"/>
                  <a:ext cx="2558343" cy="86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9" name="모서리가 둥근 직사각형 72">
                  <a:extLst>
                    <a:ext uri="{FF2B5EF4-FFF2-40B4-BE49-F238E27FC236}">
                      <a16:creationId xmlns:a16="http://schemas.microsoft.com/office/drawing/2014/main" id="{FDC1BBFD-79EB-4BB1-8D54-B3280473BF09}"/>
                    </a:ext>
                  </a:extLst>
                </p:cNvPr>
                <p:cNvSpPr/>
                <p:nvPr/>
              </p:nvSpPr>
              <p:spPr>
                <a:xfrm>
                  <a:off x="754797" y="2276872"/>
                  <a:ext cx="2609840" cy="3715555"/>
                </a:xfrm>
                <a:prstGeom prst="roundRect">
                  <a:avLst>
                    <a:gd name="adj" fmla="val 10901"/>
                  </a:avLst>
                </a:prstGeom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  <a:gs pos="53000">
                      <a:schemeClr val="accent1">
                        <a:lumMod val="50000"/>
                      </a:schemeClr>
                    </a:gs>
                    <a:gs pos="52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ln w="9525">
                  <a:solidFill>
                    <a:schemeClr val="accent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직사각형 79">
                  <a:extLst>
                    <a:ext uri="{FF2B5EF4-FFF2-40B4-BE49-F238E27FC236}">
                      <a16:creationId xmlns:a16="http://schemas.microsoft.com/office/drawing/2014/main" id="{E4B193B8-9C70-40CC-B004-655722CF366A}"/>
                    </a:ext>
                  </a:extLst>
                </p:cNvPr>
                <p:cNvSpPr/>
                <p:nvPr/>
              </p:nvSpPr>
              <p:spPr>
                <a:xfrm>
                  <a:off x="886524" y="2291725"/>
                  <a:ext cx="2367351" cy="15575"/>
                </a:xfrm>
                <a:prstGeom prst="rect">
                  <a:avLst/>
                </a:prstGeom>
                <a:gradFill>
                  <a:gsLst>
                    <a:gs pos="49600">
                      <a:srgbClr val="FFFFFF"/>
                    </a:gs>
                    <a:gs pos="0">
                      <a:srgbClr val="333333">
                        <a:alpha val="0"/>
                      </a:srgbClr>
                    </a:gs>
                    <a:gs pos="100000">
                      <a:srgbClr val="5F5F5F">
                        <a:alpha val="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4" name="모서리가 둥근 직사각형 75">
                <a:extLst>
                  <a:ext uri="{FF2B5EF4-FFF2-40B4-BE49-F238E27FC236}">
                    <a16:creationId xmlns:a16="http://schemas.microsoft.com/office/drawing/2014/main" id="{4502AAF8-1D44-4080-B605-45EE9BCB7983}"/>
                  </a:ext>
                </a:extLst>
              </p:cNvPr>
              <p:cNvSpPr/>
              <p:nvPr/>
            </p:nvSpPr>
            <p:spPr>
              <a:xfrm>
                <a:off x="864601" y="2388093"/>
                <a:ext cx="2390232" cy="3493112"/>
              </a:xfrm>
              <a:prstGeom prst="roundRect">
                <a:avLst>
                  <a:gd name="adj" fmla="val 8124"/>
                </a:avLst>
              </a:prstGeom>
              <a:gradFill flip="none" rotWithShape="1">
                <a:gsLst>
                  <a:gs pos="0">
                    <a:srgbClr val="EAEAEA"/>
                  </a:gs>
                  <a:gs pos="30000">
                    <a:srgbClr val="FFFFFF"/>
                  </a:gs>
                </a:gsLst>
                <a:lin ang="16200000" scaled="1"/>
                <a:tileRect/>
              </a:gradFill>
              <a:ln w="9525">
                <a:solidFill>
                  <a:srgbClr val="5F5F5F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각 삼각형 74">
                <a:extLst>
                  <a:ext uri="{FF2B5EF4-FFF2-40B4-BE49-F238E27FC236}">
                    <a16:creationId xmlns:a16="http://schemas.microsoft.com/office/drawing/2014/main" id="{F0CD0016-DEF8-428A-9750-EEA14E5AE9B9}"/>
                  </a:ext>
                </a:extLst>
              </p:cNvPr>
              <p:cNvSpPr/>
              <p:nvPr/>
            </p:nvSpPr>
            <p:spPr>
              <a:xfrm flipV="1">
                <a:off x="723593" y="2246616"/>
                <a:ext cx="1028726" cy="1028726"/>
              </a:xfrm>
              <a:prstGeom prst="rtTriangle">
                <a:avLst/>
              </a:prstGeom>
              <a:gradFill flip="none" rotWithShape="0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 w="9525"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직사각형 75">
                <a:extLst>
                  <a:ext uri="{FF2B5EF4-FFF2-40B4-BE49-F238E27FC236}">
                    <a16:creationId xmlns:a16="http://schemas.microsoft.com/office/drawing/2014/main" id="{4DDF89F0-C128-4D68-9D22-A6407614AA34}"/>
                  </a:ext>
                </a:extLst>
              </p:cNvPr>
              <p:cNvSpPr/>
              <p:nvPr/>
            </p:nvSpPr>
            <p:spPr>
              <a:xfrm>
                <a:off x="723593" y="2258150"/>
                <a:ext cx="936000" cy="18000"/>
              </a:xfrm>
              <a:prstGeom prst="rect">
                <a:avLst/>
              </a:prstGeom>
              <a:gradFill>
                <a:gsLst>
                  <a:gs pos="49600">
                    <a:srgbClr val="FFFFFF"/>
                  </a:gs>
                  <a:gs pos="0">
                    <a:srgbClr val="333333">
                      <a:alpha val="0"/>
                    </a:srgbClr>
                  </a:gs>
                  <a:gs pos="100000">
                    <a:srgbClr val="5F5F5F">
                      <a:alpha val="0"/>
                    </a:srgb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직사각형 76">
                <a:extLst>
                  <a:ext uri="{FF2B5EF4-FFF2-40B4-BE49-F238E27FC236}">
                    <a16:creationId xmlns:a16="http://schemas.microsoft.com/office/drawing/2014/main" id="{27DE3054-D6C2-4BE7-9D0D-A4251F54E2E3}"/>
                  </a:ext>
                </a:extLst>
              </p:cNvPr>
              <p:cNvSpPr/>
              <p:nvPr/>
            </p:nvSpPr>
            <p:spPr>
              <a:xfrm rot="5400000">
                <a:off x="276458" y="2705616"/>
                <a:ext cx="936000" cy="18000"/>
              </a:xfrm>
              <a:prstGeom prst="rect">
                <a:avLst/>
              </a:prstGeom>
              <a:gradFill>
                <a:gsLst>
                  <a:gs pos="49600">
                    <a:srgbClr val="FFFFFF"/>
                  </a:gs>
                  <a:gs pos="0">
                    <a:srgbClr val="333333">
                      <a:alpha val="0"/>
                    </a:srgbClr>
                  </a:gs>
                  <a:gs pos="100000">
                    <a:srgbClr val="5F5F5F">
                      <a:alpha val="0"/>
                    </a:srgb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C74FF32-A293-4267-8E01-5EE1E546B47D}"/>
                </a:ext>
              </a:extLst>
            </p:cNvPr>
            <p:cNvSpPr txBox="1"/>
            <p:nvPr/>
          </p:nvSpPr>
          <p:spPr>
            <a:xfrm>
              <a:off x="1269127" y="3165380"/>
              <a:ext cx="2832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1. </a:t>
              </a:r>
              <a:r>
                <a:rPr lang="ko-KR" altLang="en-US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연구 설계</a:t>
              </a:r>
              <a:endParaRPr lang="en-US" altLang="ko-KR" sz="1100" dirty="0"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D03595A-202A-448E-B212-01070AC86095}"/>
                </a:ext>
              </a:extLst>
            </p:cNvPr>
            <p:cNvSpPr txBox="1"/>
            <p:nvPr/>
          </p:nvSpPr>
          <p:spPr>
            <a:xfrm>
              <a:off x="1022548" y="2208131"/>
              <a:ext cx="683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본론</a:t>
              </a:r>
              <a:endParaRPr lang="en-US" altLang="ko-KR" dirty="0">
                <a:solidFill>
                  <a:srgbClr val="FFFFFF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C74FF32-A293-4267-8E01-5EE1E546B47D}"/>
                </a:ext>
              </a:extLst>
            </p:cNvPr>
            <p:cNvSpPr txBox="1"/>
            <p:nvPr/>
          </p:nvSpPr>
          <p:spPr>
            <a:xfrm>
              <a:off x="1269127" y="3565490"/>
              <a:ext cx="2832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 </a:t>
              </a:r>
              <a:r>
                <a:rPr lang="en-US" altLang="ko-KR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 1) </a:t>
              </a:r>
              <a:r>
                <a:rPr lang="ko-KR" altLang="en-US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연구 모형</a:t>
              </a:r>
              <a:endParaRPr lang="en-US" altLang="ko-KR" sz="1100" dirty="0"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C74FF32-A293-4267-8E01-5EE1E546B47D}"/>
                </a:ext>
              </a:extLst>
            </p:cNvPr>
            <p:cNvSpPr txBox="1"/>
            <p:nvPr/>
          </p:nvSpPr>
          <p:spPr>
            <a:xfrm>
              <a:off x="1269127" y="4045888"/>
              <a:ext cx="2832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  2) </a:t>
              </a:r>
              <a:r>
                <a:rPr lang="ko-KR" altLang="en-US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연구 가설 </a:t>
              </a:r>
              <a:endParaRPr lang="en-US" altLang="ko-KR" sz="1100" dirty="0"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C74FF32-A293-4267-8E01-5EE1E546B47D}"/>
                </a:ext>
              </a:extLst>
            </p:cNvPr>
            <p:cNvSpPr txBox="1"/>
            <p:nvPr/>
          </p:nvSpPr>
          <p:spPr>
            <a:xfrm>
              <a:off x="1269127" y="4505526"/>
              <a:ext cx="2832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2</a:t>
              </a:r>
              <a:r>
                <a:rPr lang="en-US" altLang="ko-KR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. </a:t>
              </a:r>
              <a:r>
                <a:rPr lang="ko-KR" altLang="en-US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자료 수집</a:t>
              </a:r>
              <a:endParaRPr lang="en-US" altLang="ko-KR" sz="1100" dirty="0"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C74FF32-A293-4267-8E01-5EE1E546B47D}"/>
                </a:ext>
              </a:extLst>
            </p:cNvPr>
            <p:cNvSpPr txBox="1"/>
            <p:nvPr/>
          </p:nvSpPr>
          <p:spPr>
            <a:xfrm>
              <a:off x="1269127" y="4903674"/>
              <a:ext cx="2832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 </a:t>
              </a:r>
              <a:r>
                <a:rPr lang="en-US" altLang="ko-KR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 1) </a:t>
              </a:r>
              <a:r>
                <a:rPr lang="ko-KR" altLang="en-US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예비 설문조사</a:t>
              </a:r>
              <a:endParaRPr lang="en-US" altLang="ko-KR" sz="1100" dirty="0"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C74FF32-A293-4267-8E01-5EE1E546B47D}"/>
                </a:ext>
              </a:extLst>
            </p:cNvPr>
            <p:cNvSpPr txBox="1"/>
            <p:nvPr/>
          </p:nvSpPr>
          <p:spPr>
            <a:xfrm>
              <a:off x="1269127" y="5384072"/>
              <a:ext cx="2832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  2) </a:t>
              </a:r>
              <a:r>
                <a:rPr lang="ko-KR" altLang="en-US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본 설문조사</a:t>
              </a:r>
              <a:endParaRPr lang="en-US" altLang="ko-KR" sz="1100" dirty="0"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C74FF32-A293-4267-8E01-5EE1E546B47D}"/>
                </a:ext>
              </a:extLst>
            </p:cNvPr>
            <p:cNvSpPr txBox="1"/>
            <p:nvPr/>
          </p:nvSpPr>
          <p:spPr>
            <a:xfrm>
              <a:off x="1269127" y="5874277"/>
              <a:ext cx="2832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3. </a:t>
              </a:r>
              <a:r>
                <a:rPr lang="ko-KR" altLang="en-US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분석 결과</a:t>
              </a:r>
              <a:endParaRPr lang="en-US" altLang="ko-KR" sz="1100" dirty="0"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44626A56-D332-4519-BDE9-BFC84B8356D1}"/>
              </a:ext>
            </a:extLst>
          </p:cNvPr>
          <p:cNvGrpSpPr/>
          <p:nvPr/>
        </p:nvGrpSpPr>
        <p:grpSpPr>
          <a:xfrm>
            <a:off x="8206313" y="2083529"/>
            <a:ext cx="3551773" cy="4652501"/>
            <a:chOff x="838200" y="2006073"/>
            <a:chExt cx="3551773" cy="4652501"/>
          </a:xfrm>
        </p:grpSpPr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D5928308-59F1-401A-BF43-CD1E39AB2168}"/>
                </a:ext>
              </a:extLst>
            </p:cNvPr>
            <p:cNvGrpSpPr/>
            <p:nvPr/>
          </p:nvGrpSpPr>
          <p:grpSpPr>
            <a:xfrm>
              <a:off x="838200" y="2006073"/>
              <a:ext cx="3551773" cy="4652501"/>
              <a:chOff x="592019" y="2246616"/>
              <a:chExt cx="2916356" cy="3820162"/>
            </a:xfrm>
          </p:grpSpPr>
          <p:pic>
            <p:nvPicPr>
              <p:cNvPr id="86" name="Picture 4" descr="C:\Users\editphoto\Desktop\3.png">
                <a:extLst>
                  <a:ext uri="{FF2B5EF4-FFF2-40B4-BE49-F238E27FC236}">
                    <a16:creationId xmlns:a16="http://schemas.microsoft.com/office/drawing/2014/main" id="{135DCD74-285E-4118-AC9B-F2B96282F7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019" y="5981053"/>
                <a:ext cx="2916356" cy="85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7" name="직사각형 86">
                <a:extLst>
                  <a:ext uri="{FF2B5EF4-FFF2-40B4-BE49-F238E27FC236}">
                    <a16:creationId xmlns:a16="http://schemas.microsoft.com/office/drawing/2014/main" id="{1A418FEE-D738-46E2-B2F0-EEAD03524D09}"/>
                  </a:ext>
                </a:extLst>
              </p:cNvPr>
              <p:cNvSpPr/>
              <p:nvPr/>
            </p:nvSpPr>
            <p:spPr>
              <a:xfrm>
                <a:off x="723593" y="2246616"/>
                <a:ext cx="1028726" cy="102872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8" name="그룹 87">
                <a:extLst>
                  <a:ext uri="{FF2B5EF4-FFF2-40B4-BE49-F238E27FC236}">
                    <a16:creationId xmlns:a16="http://schemas.microsoft.com/office/drawing/2014/main" id="{6E3042EE-78BF-4F81-9B4E-AB76277E8929}"/>
                  </a:ext>
                </a:extLst>
              </p:cNvPr>
              <p:cNvGrpSpPr/>
              <p:nvPr/>
            </p:nvGrpSpPr>
            <p:grpSpPr>
              <a:xfrm>
                <a:off x="754797" y="2276872"/>
                <a:ext cx="2609840" cy="3715555"/>
                <a:chOff x="754797" y="2276872"/>
                <a:chExt cx="2609840" cy="3715555"/>
              </a:xfrm>
              <a:effectLst/>
            </p:grpSpPr>
            <p:pic>
              <p:nvPicPr>
                <p:cNvPr id="93" name="Picture 4" descr="C:\Users\editphoto\Desktop\3.png">
                  <a:extLst>
                    <a:ext uri="{FF2B5EF4-FFF2-40B4-BE49-F238E27FC236}">
                      <a16:creationId xmlns:a16="http://schemas.microsoft.com/office/drawing/2014/main" id="{130F86FD-FB75-4DC2-88C5-9EF00CAA5F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2424" y="4007215"/>
                  <a:ext cx="2558343" cy="86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4" name="모서리가 둥근 직사각형 72">
                  <a:extLst>
                    <a:ext uri="{FF2B5EF4-FFF2-40B4-BE49-F238E27FC236}">
                      <a16:creationId xmlns:a16="http://schemas.microsoft.com/office/drawing/2014/main" id="{FDC1BBFD-79EB-4BB1-8D54-B3280473BF09}"/>
                    </a:ext>
                  </a:extLst>
                </p:cNvPr>
                <p:cNvSpPr/>
                <p:nvPr/>
              </p:nvSpPr>
              <p:spPr>
                <a:xfrm>
                  <a:off x="754797" y="2276872"/>
                  <a:ext cx="2609840" cy="3715555"/>
                </a:xfrm>
                <a:prstGeom prst="roundRect">
                  <a:avLst>
                    <a:gd name="adj" fmla="val 10901"/>
                  </a:avLst>
                </a:prstGeom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  <a:gs pos="53000">
                      <a:schemeClr val="accent1">
                        <a:lumMod val="50000"/>
                      </a:schemeClr>
                    </a:gs>
                    <a:gs pos="52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ln w="9525">
                  <a:solidFill>
                    <a:schemeClr val="accent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5" name="직사각형 94">
                  <a:extLst>
                    <a:ext uri="{FF2B5EF4-FFF2-40B4-BE49-F238E27FC236}">
                      <a16:creationId xmlns:a16="http://schemas.microsoft.com/office/drawing/2014/main" id="{E4B193B8-9C70-40CC-B004-655722CF366A}"/>
                    </a:ext>
                  </a:extLst>
                </p:cNvPr>
                <p:cNvSpPr/>
                <p:nvPr/>
              </p:nvSpPr>
              <p:spPr>
                <a:xfrm>
                  <a:off x="886524" y="2291725"/>
                  <a:ext cx="2367351" cy="15575"/>
                </a:xfrm>
                <a:prstGeom prst="rect">
                  <a:avLst/>
                </a:prstGeom>
                <a:gradFill>
                  <a:gsLst>
                    <a:gs pos="49600">
                      <a:srgbClr val="FFFFFF"/>
                    </a:gs>
                    <a:gs pos="0">
                      <a:srgbClr val="333333">
                        <a:alpha val="0"/>
                      </a:srgbClr>
                    </a:gs>
                    <a:gs pos="100000">
                      <a:srgbClr val="5F5F5F">
                        <a:alpha val="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9" name="모서리가 둥근 직사각형 75">
                <a:extLst>
                  <a:ext uri="{FF2B5EF4-FFF2-40B4-BE49-F238E27FC236}">
                    <a16:creationId xmlns:a16="http://schemas.microsoft.com/office/drawing/2014/main" id="{4502AAF8-1D44-4080-B605-45EE9BCB7983}"/>
                  </a:ext>
                </a:extLst>
              </p:cNvPr>
              <p:cNvSpPr/>
              <p:nvPr/>
            </p:nvSpPr>
            <p:spPr>
              <a:xfrm>
                <a:off x="864601" y="2388093"/>
                <a:ext cx="2390232" cy="3493112"/>
              </a:xfrm>
              <a:prstGeom prst="roundRect">
                <a:avLst>
                  <a:gd name="adj" fmla="val 8124"/>
                </a:avLst>
              </a:prstGeom>
              <a:gradFill flip="none" rotWithShape="1">
                <a:gsLst>
                  <a:gs pos="0">
                    <a:srgbClr val="EAEAEA"/>
                  </a:gs>
                  <a:gs pos="30000">
                    <a:srgbClr val="FFFFFF"/>
                  </a:gs>
                </a:gsLst>
                <a:lin ang="16200000" scaled="1"/>
                <a:tileRect/>
              </a:gradFill>
              <a:ln w="9525">
                <a:solidFill>
                  <a:srgbClr val="5F5F5F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직각 삼각형 89">
                <a:extLst>
                  <a:ext uri="{FF2B5EF4-FFF2-40B4-BE49-F238E27FC236}">
                    <a16:creationId xmlns:a16="http://schemas.microsoft.com/office/drawing/2014/main" id="{F0CD0016-DEF8-428A-9750-EEA14E5AE9B9}"/>
                  </a:ext>
                </a:extLst>
              </p:cNvPr>
              <p:cNvSpPr/>
              <p:nvPr/>
            </p:nvSpPr>
            <p:spPr>
              <a:xfrm flipV="1">
                <a:off x="723593" y="2246616"/>
                <a:ext cx="1028726" cy="1028726"/>
              </a:xfrm>
              <a:prstGeom prst="rtTriangle">
                <a:avLst/>
              </a:prstGeom>
              <a:gradFill flip="none" rotWithShape="0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 w="9525"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직사각형 90">
                <a:extLst>
                  <a:ext uri="{FF2B5EF4-FFF2-40B4-BE49-F238E27FC236}">
                    <a16:creationId xmlns:a16="http://schemas.microsoft.com/office/drawing/2014/main" id="{4DDF89F0-C128-4D68-9D22-A6407614AA34}"/>
                  </a:ext>
                </a:extLst>
              </p:cNvPr>
              <p:cNvSpPr/>
              <p:nvPr/>
            </p:nvSpPr>
            <p:spPr>
              <a:xfrm>
                <a:off x="723593" y="2258150"/>
                <a:ext cx="936000" cy="18000"/>
              </a:xfrm>
              <a:prstGeom prst="rect">
                <a:avLst/>
              </a:prstGeom>
              <a:gradFill>
                <a:gsLst>
                  <a:gs pos="49600">
                    <a:srgbClr val="FFFFFF"/>
                  </a:gs>
                  <a:gs pos="0">
                    <a:srgbClr val="333333">
                      <a:alpha val="0"/>
                    </a:srgbClr>
                  </a:gs>
                  <a:gs pos="100000">
                    <a:srgbClr val="5F5F5F">
                      <a:alpha val="0"/>
                    </a:srgb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직사각형 91">
                <a:extLst>
                  <a:ext uri="{FF2B5EF4-FFF2-40B4-BE49-F238E27FC236}">
                    <a16:creationId xmlns:a16="http://schemas.microsoft.com/office/drawing/2014/main" id="{27DE3054-D6C2-4BE7-9D0D-A4251F54E2E3}"/>
                  </a:ext>
                </a:extLst>
              </p:cNvPr>
              <p:cNvSpPr/>
              <p:nvPr/>
            </p:nvSpPr>
            <p:spPr>
              <a:xfrm rot="5400000">
                <a:off x="276458" y="2705616"/>
                <a:ext cx="936000" cy="18000"/>
              </a:xfrm>
              <a:prstGeom prst="rect">
                <a:avLst/>
              </a:prstGeom>
              <a:gradFill>
                <a:gsLst>
                  <a:gs pos="49600">
                    <a:srgbClr val="FFFFFF"/>
                  </a:gs>
                  <a:gs pos="0">
                    <a:srgbClr val="333333">
                      <a:alpha val="0"/>
                    </a:srgbClr>
                  </a:gs>
                  <a:gs pos="100000">
                    <a:srgbClr val="5F5F5F">
                      <a:alpha val="0"/>
                    </a:srgb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C74FF32-A293-4267-8E01-5EE1E546B47D}"/>
                </a:ext>
              </a:extLst>
            </p:cNvPr>
            <p:cNvSpPr txBox="1"/>
            <p:nvPr/>
          </p:nvSpPr>
          <p:spPr>
            <a:xfrm>
              <a:off x="1269127" y="3165380"/>
              <a:ext cx="2832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1. </a:t>
              </a:r>
              <a:r>
                <a:rPr lang="ko-KR" altLang="en-US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연구 결과</a:t>
              </a:r>
              <a:r>
                <a:rPr lang="en-US" altLang="ko-KR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(</a:t>
              </a:r>
              <a:r>
                <a:rPr lang="ko-KR" altLang="en-US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요약</a:t>
              </a:r>
              <a:r>
                <a:rPr lang="en-US" altLang="ko-KR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)</a:t>
              </a:r>
              <a:endParaRPr lang="en-US" altLang="ko-KR" sz="1100" dirty="0"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D03595A-202A-448E-B212-01070AC86095}"/>
                </a:ext>
              </a:extLst>
            </p:cNvPr>
            <p:cNvSpPr txBox="1"/>
            <p:nvPr/>
          </p:nvSpPr>
          <p:spPr>
            <a:xfrm>
              <a:off x="1022548" y="2208131"/>
              <a:ext cx="683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결론</a:t>
              </a:r>
              <a:endParaRPr lang="en-US" altLang="ko-KR" dirty="0">
                <a:solidFill>
                  <a:srgbClr val="FFFFFF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C74FF32-A293-4267-8E01-5EE1E546B47D}"/>
                </a:ext>
              </a:extLst>
            </p:cNvPr>
            <p:cNvSpPr txBox="1"/>
            <p:nvPr/>
          </p:nvSpPr>
          <p:spPr>
            <a:xfrm>
              <a:off x="1309081" y="3925925"/>
              <a:ext cx="2832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2. </a:t>
              </a:r>
              <a:r>
                <a:rPr lang="ko-KR" altLang="en-US" sz="2000" dirty="0" err="1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연구함의와</a:t>
              </a:r>
              <a:r>
                <a:rPr lang="ko-KR" altLang="en-US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 시사점</a:t>
              </a:r>
              <a:endParaRPr lang="en-US" altLang="ko-KR" sz="1100" dirty="0"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C74FF32-A293-4267-8E01-5EE1E546B47D}"/>
                </a:ext>
              </a:extLst>
            </p:cNvPr>
            <p:cNvSpPr txBox="1"/>
            <p:nvPr/>
          </p:nvSpPr>
          <p:spPr>
            <a:xfrm>
              <a:off x="1309081" y="4376892"/>
              <a:ext cx="2832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 </a:t>
              </a:r>
              <a:r>
                <a:rPr lang="en-US" altLang="ko-KR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 1) </a:t>
              </a:r>
              <a:r>
                <a:rPr lang="ko-KR" altLang="en-US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연구 함의</a:t>
              </a:r>
              <a:endParaRPr lang="en-US" altLang="ko-KR" sz="1100" dirty="0"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C74FF32-A293-4267-8E01-5EE1E546B47D}"/>
                </a:ext>
              </a:extLst>
            </p:cNvPr>
            <p:cNvSpPr txBox="1"/>
            <p:nvPr/>
          </p:nvSpPr>
          <p:spPr>
            <a:xfrm>
              <a:off x="1309081" y="4866981"/>
              <a:ext cx="2832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 </a:t>
              </a:r>
              <a:r>
                <a:rPr lang="en-US" altLang="ko-KR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 2) </a:t>
              </a:r>
              <a:r>
                <a:rPr lang="ko-KR" altLang="en-US" sz="2000" dirty="0" smtClean="0"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한계 및 시사점</a:t>
              </a:r>
              <a:endParaRPr lang="en-US" altLang="ko-KR" sz="1100" dirty="0"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83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3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분석 결과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87853" y="1674110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955799"/>
            <a:ext cx="10421645" cy="4397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 b="1" dirty="0" smtClean="0">
                <a:latin typeface="+mn-ea"/>
              </a:rPr>
              <a:t>연구가설 검증결과</a:t>
            </a:r>
            <a:r>
              <a:rPr lang="en-US" altLang="ko-KR" sz="2000" b="1" dirty="0" smtClean="0">
                <a:latin typeface="+mn-ea"/>
              </a:rPr>
              <a:t>(</a:t>
            </a:r>
            <a:r>
              <a:rPr lang="ko-KR" altLang="en-US" sz="2000" b="1" dirty="0" smtClean="0">
                <a:latin typeface="+mn-ea"/>
              </a:rPr>
              <a:t>총괄</a:t>
            </a:r>
            <a:r>
              <a:rPr lang="en-US" altLang="ko-KR" sz="2000" b="1" dirty="0" smtClean="0">
                <a:latin typeface="+mn-ea"/>
              </a:rPr>
              <a:t>)</a:t>
            </a:r>
            <a:r>
              <a:rPr lang="ko-KR" altLang="en-US" sz="2000" b="1" dirty="0" smtClean="0">
                <a:latin typeface="+mn-ea"/>
              </a:rPr>
              <a:t> </a:t>
            </a:r>
            <a:endParaRPr lang="en-US" altLang="ko-KR" sz="2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제도운영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b="1" dirty="0" smtClean="0">
                <a:latin typeface="+mn-ea"/>
              </a:rPr>
              <a:t>주민참여제도을 </a:t>
            </a:r>
            <a:r>
              <a:rPr lang="ko-KR" altLang="en-US" sz="1600" b="1" dirty="0">
                <a:latin typeface="+mn-ea"/>
              </a:rPr>
              <a:t>통해 원자력안전신뢰성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 err="1">
                <a:latin typeface="+mn-ea"/>
              </a:rPr>
              <a:t>지역수용성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원자력안전문화수준</a:t>
            </a:r>
            <a:r>
              <a:rPr lang="en-US" altLang="ko-KR" sz="1600" b="1" dirty="0">
                <a:latin typeface="+mn-ea"/>
              </a:rPr>
              <a:t>, NSSC</a:t>
            </a:r>
            <a:r>
              <a:rPr lang="ko-KR" altLang="en-US" sz="1600" b="1" dirty="0">
                <a:latin typeface="+mn-ea"/>
              </a:rPr>
              <a:t>의 정치적 독립성</a:t>
            </a:r>
            <a:r>
              <a:rPr lang="en-US" altLang="ko-KR" sz="1600" b="1" dirty="0">
                <a:latin typeface="+mn-ea"/>
              </a:rPr>
              <a:t>, NSSC</a:t>
            </a:r>
            <a:r>
              <a:rPr lang="ko-KR" altLang="en-US" sz="1600" b="1" dirty="0">
                <a:latin typeface="+mn-ea"/>
              </a:rPr>
              <a:t>의 전문성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독립변수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이 개선된다면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원전지역주민의 만족도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종속변수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는 높아질 것이다</a:t>
            </a:r>
            <a:r>
              <a:rPr lang="en-US" altLang="ko-KR" sz="1600" b="1" dirty="0" smtClean="0">
                <a:latin typeface="+mn-ea"/>
              </a:rPr>
              <a:t>.</a:t>
            </a:r>
            <a:r>
              <a:rPr lang="ko-KR" altLang="en-US" sz="1600" b="1" dirty="0" smtClean="0">
                <a:latin typeface="+mn-ea"/>
              </a:rPr>
              <a:t> 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b="1" dirty="0" smtClean="0">
                <a:latin typeface="+mn-ea"/>
              </a:rPr>
              <a:t>  - (</a:t>
            </a:r>
            <a:r>
              <a:rPr lang="ko-KR" altLang="en-US" sz="1600" b="1" dirty="0" smtClean="0">
                <a:latin typeface="+mn-ea"/>
              </a:rPr>
              <a:t>의견수렴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b="1" dirty="0" smtClean="0">
                <a:latin typeface="+mn-ea"/>
              </a:rPr>
              <a:t>가설 채택</a:t>
            </a:r>
            <a:r>
              <a:rPr lang="en-US" altLang="ko-KR" sz="1600" b="1" dirty="0" smtClean="0">
                <a:latin typeface="+mn-ea"/>
              </a:rPr>
              <a:t>(1</a:t>
            </a:r>
            <a:r>
              <a:rPr lang="ko-KR" altLang="en-US" sz="1600" b="1" dirty="0" smtClean="0">
                <a:latin typeface="+mn-ea"/>
              </a:rPr>
              <a:t>개</a:t>
            </a:r>
            <a:r>
              <a:rPr lang="en-US" altLang="ko-KR" sz="1600" b="1" dirty="0" smtClean="0">
                <a:latin typeface="+mn-ea"/>
              </a:rPr>
              <a:t>)-</a:t>
            </a:r>
            <a:r>
              <a:rPr lang="ko-KR" altLang="en-US" sz="1600" dirty="0" smtClean="0">
                <a:latin typeface="+mn-ea"/>
              </a:rPr>
              <a:t>원자력안전신뢰성</a:t>
            </a: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∥ </a:t>
            </a:r>
            <a:r>
              <a:rPr lang="ko-KR" altLang="en-US" sz="1600" b="1" dirty="0" smtClean="0">
                <a:latin typeface="+mn-ea"/>
              </a:rPr>
              <a:t>가설 기각</a:t>
            </a:r>
            <a:r>
              <a:rPr lang="en-US" altLang="ko-KR" sz="1600" b="1" dirty="0" smtClean="0">
                <a:latin typeface="+mn-ea"/>
              </a:rPr>
              <a:t>(4</a:t>
            </a:r>
            <a:r>
              <a:rPr lang="ko-KR" altLang="en-US" sz="1600" b="1" dirty="0" smtClean="0">
                <a:latin typeface="+mn-ea"/>
              </a:rPr>
              <a:t>개</a:t>
            </a:r>
            <a:r>
              <a:rPr lang="en-US" altLang="ko-KR" sz="1600" b="1" dirty="0" smtClean="0">
                <a:latin typeface="+mn-ea"/>
              </a:rPr>
              <a:t>)- </a:t>
            </a:r>
            <a:r>
              <a:rPr lang="ko-KR" altLang="en-US" sz="1600" dirty="0" err="1" smtClean="0">
                <a:latin typeface="+mn-ea"/>
              </a:rPr>
              <a:t>지역수용성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원자력안전문화수준</a:t>
            </a:r>
            <a:r>
              <a:rPr lang="en-US" altLang="ko-KR" sz="1600" dirty="0">
                <a:latin typeface="+mn-ea"/>
              </a:rPr>
              <a:t>, NSSC</a:t>
            </a:r>
            <a:r>
              <a:rPr lang="ko-KR" altLang="en-US" sz="1600" dirty="0">
                <a:latin typeface="+mn-ea"/>
              </a:rPr>
              <a:t>의 정치적 독립성</a:t>
            </a:r>
            <a:r>
              <a:rPr lang="en-US" altLang="ko-KR" sz="1600" dirty="0">
                <a:latin typeface="+mn-ea"/>
              </a:rPr>
              <a:t>, NSSC</a:t>
            </a:r>
            <a:r>
              <a:rPr lang="ko-KR" altLang="en-US" sz="1600" dirty="0">
                <a:latin typeface="+mn-ea"/>
              </a:rPr>
              <a:t>의 </a:t>
            </a:r>
            <a:r>
              <a:rPr lang="ko-KR" altLang="en-US" sz="1600" dirty="0" smtClean="0">
                <a:latin typeface="+mn-ea"/>
              </a:rPr>
              <a:t>전문성</a:t>
            </a:r>
            <a:endParaRPr lang="en-US" altLang="ko-KR" sz="1600" dirty="0" smtClean="0">
              <a:latin typeface="+mn-ea"/>
            </a:endParaRP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b="1" dirty="0" smtClean="0">
                <a:latin typeface="+mn-ea"/>
              </a:rPr>
              <a:t>  </a:t>
            </a:r>
            <a:r>
              <a:rPr lang="en-US" altLang="ko-KR" sz="1600" b="1" dirty="0">
                <a:latin typeface="+mn-ea"/>
              </a:rPr>
              <a:t>- 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정보공개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b="1" dirty="0">
                <a:latin typeface="+mn-ea"/>
              </a:rPr>
              <a:t>가설 채택</a:t>
            </a:r>
            <a:r>
              <a:rPr lang="en-US" altLang="ko-KR" sz="1600" b="1" dirty="0" smtClean="0">
                <a:latin typeface="+mn-ea"/>
              </a:rPr>
              <a:t>(2</a:t>
            </a:r>
            <a:r>
              <a:rPr lang="ko-KR" altLang="en-US" sz="1600" b="1" dirty="0" smtClean="0">
                <a:latin typeface="+mn-ea"/>
              </a:rPr>
              <a:t>개</a:t>
            </a:r>
            <a:r>
              <a:rPr lang="en-US" altLang="ko-KR" sz="1600" b="1" dirty="0">
                <a:latin typeface="+mn-ea"/>
              </a:rPr>
              <a:t>)-</a:t>
            </a:r>
            <a:r>
              <a:rPr lang="ko-KR" altLang="en-US" sz="1600" dirty="0">
                <a:latin typeface="+mn-ea"/>
              </a:rPr>
              <a:t>원자력안전신뢰성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지역수용성</a:t>
            </a: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∥ </a:t>
            </a:r>
            <a:r>
              <a:rPr lang="ko-KR" altLang="en-US" sz="1600" b="1" dirty="0" smtClean="0">
                <a:latin typeface="+mn-ea"/>
              </a:rPr>
              <a:t>가설 </a:t>
            </a:r>
            <a:r>
              <a:rPr lang="ko-KR" altLang="en-US" sz="1600" b="1" dirty="0">
                <a:latin typeface="+mn-ea"/>
              </a:rPr>
              <a:t>기각</a:t>
            </a:r>
            <a:r>
              <a:rPr lang="en-US" altLang="ko-KR" sz="1600" b="1" dirty="0" smtClean="0">
                <a:latin typeface="+mn-ea"/>
              </a:rPr>
              <a:t>(3</a:t>
            </a:r>
            <a:r>
              <a:rPr lang="ko-KR" altLang="en-US" sz="1600" b="1" dirty="0" smtClean="0">
                <a:latin typeface="+mn-ea"/>
              </a:rPr>
              <a:t>개</a:t>
            </a:r>
            <a:r>
              <a:rPr lang="en-US" altLang="ko-KR" sz="1600" b="1" dirty="0" smtClean="0">
                <a:latin typeface="+mn-ea"/>
              </a:rPr>
              <a:t>)-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원자력안전문화수준</a:t>
            </a:r>
            <a:r>
              <a:rPr lang="en-US" altLang="ko-KR" sz="1600" dirty="0">
                <a:latin typeface="+mn-ea"/>
              </a:rPr>
              <a:t>, NSSC</a:t>
            </a:r>
            <a:r>
              <a:rPr lang="ko-KR" altLang="en-US" sz="1600" dirty="0">
                <a:latin typeface="+mn-ea"/>
              </a:rPr>
              <a:t>의 정치적 독립성</a:t>
            </a:r>
            <a:r>
              <a:rPr lang="en-US" altLang="ko-KR" sz="1600" dirty="0">
                <a:latin typeface="+mn-ea"/>
              </a:rPr>
              <a:t>, NSSC</a:t>
            </a:r>
            <a:r>
              <a:rPr lang="ko-KR" altLang="en-US" sz="1600" dirty="0">
                <a:latin typeface="+mn-ea"/>
              </a:rPr>
              <a:t>의 </a:t>
            </a:r>
            <a:r>
              <a:rPr lang="ko-KR" altLang="en-US" sz="1600" dirty="0" smtClean="0">
                <a:latin typeface="+mn-ea"/>
              </a:rPr>
              <a:t>전문성</a:t>
            </a:r>
            <a:endParaRPr lang="en-US" altLang="ko-KR" sz="1600" dirty="0" smtClean="0">
              <a:latin typeface="+mn-ea"/>
            </a:endParaRPr>
          </a:p>
          <a:p>
            <a:pPr marL="273050" indent="-273050">
              <a:lnSpc>
                <a:spcPct val="110000"/>
              </a:lnSpc>
              <a:buNone/>
            </a:pPr>
            <a:endParaRPr lang="en-US" altLang="ko-KR" sz="1600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1600" b="1" dirty="0" err="1" smtClean="0">
                <a:latin typeface="+mn-ea"/>
              </a:rPr>
              <a:t>기관활동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b="1" dirty="0">
                <a:latin typeface="+mn-ea"/>
              </a:rPr>
              <a:t>주민참여제도을 통해 </a:t>
            </a:r>
            <a:r>
              <a:rPr lang="ko-KR" altLang="en-US" sz="1600" b="1" dirty="0" smtClean="0">
                <a:latin typeface="+mn-ea"/>
              </a:rPr>
              <a:t>원자력안전관리 기준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err="1" smtClean="0">
                <a:latin typeface="+mn-ea"/>
              </a:rPr>
              <a:t>방사선으로부터의</a:t>
            </a:r>
            <a:r>
              <a:rPr lang="ko-KR" altLang="en-US" sz="1600" b="1" dirty="0" smtClean="0">
                <a:latin typeface="+mn-ea"/>
              </a:rPr>
              <a:t> 주민보호수준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외부환경변화에 대한 </a:t>
            </a:r>
            <a:r>
              <a:rPr lang="en-US" altLang="ko-KR" sz="1600" b="1" dirty="0" smtClean="0">
                <a:latin typeface="+mn-ea"/>
              </a:rPr>
              <a:t>NSSC</a:t>
            </a:r>
            <a:r>
              <a:rPr lang="ko-KR" altLang="en-US" sz="1600" b="1" dirty="0" smtClean="0">
                <a:latin typeface="+mn-ea"/>
              </a:rPr>
              <a:t>의 선제적대응수준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독립변수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600" dirty="0">
                <a:latin typeface="+mn-ea"/>
              </a:rPr>
              <a:t>이 </a:t>
            </a:r>
            <a:r>
              <a:rPr lang="ko-KR" altLang="en-US" sz="1600" dirty="0" smtClean="0">
                <a:latin typeface="+mn-ea"/>
              </a:rPr>
              <a:t>높아지면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원전지역주민의 </a:t>
            </a:r>
            <a:r>
              <a:rPr lang="en-US" altLang="ko-KR" sz="1600" b="1" dirty="0" smtClean="0">
                <a:latin typeface="+mn-ea"/>
              </a:rPr>
              <a:t>NSSC </a:t>
            </a:r>
            <a:r>
              <a:rPr lang="ko-KR" altLang="en-US" sz="1600" b="1" dirty="0" err="1" smtClean="0">
                <a:latin typeface="+mn-ea"/>
              </a:rPr>
              <a:t>기관만족도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종속변수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600" b="1" dirty="0">
                <a:latin typeface="+mn-ea"/>
              </a:rPr>
              <a:t>는 높아질 것이다</a:t>
            </a:r>
            <a:r>
              <a:rPr lang="en-US" altLang="ko-KR" sz="1600" b="1" dirty="0">
                <a:latin typeface="+mn-ea"/>
              </a:rPr>
              <a:t>.</a:t>
            </a:r>
            <a:r>
              <a:rPr lang="ko-KR" altLang="en-US" sz="1600" b="1" dirty="0">
                <a:latin typeface="+mn-ea"/>
              </a:rPr>
              <a:t> </a:t>
            </a:r>
            <a:endParaRPr lang="en-US" altLang="ko-KR" sz="1600" b="1" dirty="0">
              <a:latin typeface="+mn-ea"/>
            </a:endParaRP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b="1" dirty="0">
                <a:latin typeface="+mn-ea"/>
              </a:rPr>
              <a:t>  - </a:t>
            </a:r>
            <a:r>
              <a:rPr lang="ko-KR" altLang="en-US" sz="1600" b="1" dirty="0" smtClean="0">
                <a:latin typeface="+mn-ea"/>
              </a:rPr>
              <a:t>가설 </a:t>
            </a:r>
            <a:r>
              <a:rPr lang="ko-KR" altLang="en-US" sz="1600" b="1" dirty="0">
                <a:latin typeface="+mn-ea"/>
              </a:rPr>
              <a:t>채택</a:t>
            </a:r>
            <a:r>
              <a:rPr lang="en-US" altLang="ko-KR" sz="1600" b="1" dirty="0" smtClean="0">
                <a:latin typeface="+mn-ea"/>
              </a:rPr>
              <a:t>(3</a:t>
            </a:r>
            <a:r>
              <a:rPr lang="ko-KR" altLang="en-US" sz="1600" b="1" dirty="0" smtClean="0">
                <a:latin typeface="+mn-ea"/>
              </a:rPr>
              <a:t>개</a:t>
            </a:r>
            <a:r>
              <a:rPr lang="en-US" altLang="ko-KR" sz="1600" b="1" dirty="0">
                <a:latin typeface="+mn-ea"/>
              </a:rPr>
              <a:t>)-</a:t>
            </a:r>
            <a:r>
              <a:rPr lang="ko-KR" altLang="en-US" sz="1600" dirty="0" smtClean="0">
                <a:latin typeface="+mn-ea"/>
              </a:rPr>
              <a:t>원자력안전관리 기준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강화</a:t>
            </a:r>
            <a:r>
              <a:rPr lang="en-US" altLang="ko-KR" sz="1600" dirty="0" smtClean="0">
                <a:latin typeface="+mn-ea"/>
              </a:rPr>
              <a:t>), </a:t>
            </a:r>
            <a:r>
              <a:rPr lang="ko-KR" altLang="en-US" sz="1600" dirty="0" err="1" smtClean="0">
                <a:latin typeface="+mn-ea"/>
              </a:rPr>
              <a:t>방사선으로부터의</a:t>
            </a:r>
            <a:r>
              <a:rPr lang="ko-KR" altLang="en-US" sz="1600" dirty="0" smtClean="0">
                <a:latin typeface="+mn-ea"/>
              </a:rPr>
              <a:t> 주민보호 수준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강화</a:t>
            </a:r>
            <a:r>
              <a:rPr lang="en-US" altLang="ko-KR" sz="1600" dirty="0" smtClean="0">
                <a:latin typeface="+mn-ea"/>
              </a:rPr>
              <a:t>), </a:t>
            </a:r>
            <a:r>
              <a:rPr lang="ko-KR" altLang="en-US" sz="1600" dirty="0" smtClean="0">
                <a:latin typeface="+mn-ea"/>
              </a:rPr>
              <a:t>외부환경변화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원자력안전규제수요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에 대한 선제적 </a:t>
            </a:r>
            <a:r>
              <a:rPr lang="ko-KR" altLang="en-US" sz="1600" dirty="0" err="1" smtClean="0">
                <a:latin typeface="+mn-ea"/>
              </a:rPr>
              <a:t>대응활동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강화</a:t>
            </a:r>
            <a:r>
              <a:rPr lang="en-US" altLang="ko-KR" sz="1600" dirty="0" smtClean="0">
                <a:latin typeface="+mn-ea"/>
              </a:rPr>
              <a:t>)</a:t>
            </a:r>
            <a:endParaRPr lang="en-US" altLang="ko-KR" sz="1600" b="1" dirty="0" smtClean="0"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본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D9DA7D9-DCB0-4B19-8C89-03DEBC0200A4}"/>
              </a:ext>
            </a:extLst>
          </p:cNvPr>
          <p:cNvGrpSpPr/>
          <p:nvPr/>
        </p:nvGrpSpPr>
        <p:grpSpPr>
          <a:xfrm>
            <a:off x="831238" y="2009571"/>
            <a:ext cx="216157" cy="187662"/>
            <a:chOff x="2952485" y="3289971"/>
            <a:chExt cx="1374034" cy="1369992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35B2950-4075-4EE1-AB24-360DE93D3DE0}"/>
                </a:ext>
              </a:extLst>
            </p:cNvPr>
            <p:cNvSpPr/>
            <p:nvPr/>
          </p:nvSpPr>
          <p:spPr>
            <a:xfrm>
              <a:off x="2952485" y="4438211"/>
              <a:ext cx="1374034" cy="2217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그룹 40">
              <a:extLst>
                <a:ext uri="{FF2B5EF4-FFF2-40B4-BE49-F238E27FC236}">
                  <a16:creationId xmlns:a16="http://schemas.microsoft.com/office/drawing/2014/main" id="{B37DE351-ED79-4B8A-B06E-5C0DA8C78CA6}"/>
                </a:ext>
              </a:extLst>
            </p:cNvPr>
            <p:cNvGrpSpPr/>
            <p:nvPr/>
          </p:nvGrpSpPr>
          <p:grpSpPr>
            <a:xfrm>
              <a:off x="2992235" y="3289971"/>
              <a:ext cx="1294014" cy="1294012"/>
              <a:chOff x="618598" y="2844014"/>
              <a:chExt cx="1708136" cy="1708136"/>
            </a:xfrm>
          </p:grpSpPr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EB269CC0-29CB-4DD3-BDBB-AB23B7FD1D5A}"/>
                  </a:ext>
                </a:extLst>
              </p:cNvPr>
              <p:cNvSpPr/>
              <p:nvPr/>
            </p:nvSpPr>
            <p:spPr>
              <a:xfrm>
                <a:off x="618598" y="2844014"/>
                <a:ext cx="1708136" cy="1708136"/>
              </a:xfrm>
              <a:prstGeom prst="ellipse">
                <a:avLst/>
              </a:prstGeom>
              <a:gradFill>
                <a:gsLst>
                  <a:gs pos="0">
                    <a:srgbClr val="9EC60C"/>
                  </a:gs>
                  <a:gs pos="100000">
                    <a:srgbClr val="92B80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98500" h="3175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08EAF438-B5AF-4CBA-BE12-5630F813ECE3}"/>
                  </a:ext>
                </a:extLst>
              </p:cNvPr>
              <p:cNvSpPr/>
              <p:nvPr/>
            </p:nvSpPr>
            <p:spPr>
              <a:xfrm rot="20946309">
                <a:off x="855876" y="3023372"/>
                <a:ext cx="606789" cy="303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2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F1C97616-CF33-4EC1-AE08-1DB8709D78F5}"/>
                </a:ext>
              </a:extLst>
            </p:cNvPr>
            <p:cNvSpPr/>
            <p:nvPr/>
          </p:nvSpPr>
          <p:spPr>
            <a:xfrm>
              <a:off x="3183386" y="3314700"/>
              <a:ext cx="911714" cy="753154"/>
            </a:xfrm>
            <a:prstGeom prst="ellipse">
              <a:avLst/>
            </a:prstGeom>
            <a:gradFill>
              <a:gsLst>
                <a:gs pos="0">
                  <a:schemeClr val="bg1">
                    <a:alpha val="68000"/>
                  </a:schemeClr>
                </a:gs>
                <a:gs pos="53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3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분석 결과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87853" y="1674110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955799"/>
            <a:ext cx="10421645" cy="4397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 b="1" dirty="0" smtClean="0">
                <a:latin typeface="+mn-ea"/>
              </a:rPr>
              <a:t>모형</a:t>
            </a:r>
            <a:r>
              <a:rPr lang="en-US" altLang="ko-KR" sz="2000" b="1" dirty="0" smtClean="0">
                <a:latin typeface="+mn-ea"/>
              </a:rPr>
              <a:t>1-1 </a:t>
            </a:r>
            <a:r>
              <a:rPr lang="ko-KR" altLang="en-US" sz="2000" b="1" dirty="0" smtClean="0">
                <a:latin typeface="+mn-ea"/>
              </a:rPr>
              <a:t>가설검증 </a:t>
            </a:r>
            <a:endParaRPr lang="en-US" altLang="ko-KR" sz="2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분석대상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b="1" dirty="0" smtClean="0">
                <a:latin typeface="+mn-ea"/>
              </a:rPr>
              <a:t>주민의견수렴제도 </a:t>
            </a:r>
            <a:r>
              <a:rPr lang="ko-KR" altLang="en-US" sz="1600" b="1" dirty="0" err="1" smtClean="0">
                <a:latin typeface="+mn-ea"/>
              </a:rPr>
              <a:t>확대운영이</a:t>
            </a:r>
            <a:r>
              <a:rPr lang="ko-KR" altLang="en-US" sz="1600" b="1" dirty="0" smtClean="0">
                <a:latin typeface="+mn-ea"/>
              </a:rPr>
              <a:t> 원전지역주민의 만족도에 미친 영향요인 분석 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b="1" dirty="0" smtClean="0">
                <a:latin typeface="+mn-ea"/>
              </a:rPr>
              <a:t>  - (</a:t>
            </a:r>
            <a:r>
              <a:rPr lang="ko-KR" altLang="en-US" sz="1600" b="1" dirty="0" smtClean="0">
                <a:latin typeface="+mn-ea"/>
              </a:rPr>
              <a:t>가설검증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dirty="0" smtClean="0">
                <a:latin typeface="+mn-ea"/>
              </a:rPr>
              <a:t>주민의견수렴제도의 확대도입으로 </a:t>
            </a:r>
            <a:r>
              <a:rPr lang="ko-KR" altLang="en-US" sz="1600" dirty="0">
                <a:latin typeface="+mn-ea"/>
              </a:rPr>
              <a:t>개선된 </a:t>
            </a:r>
            <a:r>
              <a:rPr lang="ko-KR" altLang="en-US" sz="1600" b="1" dirty="0">
                <a:latin typeface="+mn-ea"/>
              </a:rPr>
              <a:t>원자력안전신뢰성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 err="1">
                <a:latin typeface="+mn-ea"/>
              </a:rPr>
              <a:t>지역수용성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원자력안전문화수준</a:t>
            </a:r>
            <a:r>
              <a:rPr lang="en-US" altLang="ko-KR" sz="1600" b="1" dirty="0">
                <a:latin typeface="+mn-ea"/>
              </a:rPr>
              <a:t>, NSSC</a:t>
            </a:r>
            <a:r>
              <a:rPr lang="ko-KR" altLang="en-US" sz="1600" b="1" dirty="0">
                <a:latin typeface="+mn-ea"/>
              </a:rPr>
              <a:t>의 정치적 독립성</a:t>
            </a:r>
            <a:r>
              <a:rPr lang="en-US" altLang="ko-KR" sz="1600" b="1" dirty="0">
                <a:latin typeface="+mn-ea"/>
              </a:rPr>
              <a:t>, NSSC</a:t>
            </a:r>
            <a:r>
              <a:rPr lang="ko-KR" altLang="en-US" sz="1600" b="1" dirty="0">
                <a:latin typeface="+mn-ea"/>
              </a:rPr>
              <a:t>의 </a:t>
            </a:r>
            <a:r>
              <a:rPr lang="ko-KR" altLang="en-US" sz="1600" b="1" dirty="0" smtClean="0">
                <a:latin typeface="+mn-ea"/>
              </a:rPr>
              <a:t>전문성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독립변수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가 </a:t>
            </a:r>
            <a:r>
              <a:rPr lang="ko-KR" altLang="en-US" sz="1600" b="1" dirty="0">
                <a:latin typeface="+mn-ea"/>
              </a:rPr>
              <a:t>원전지역주민의 </a:t>
            </a:r>
            <a:r>
              <a:rPr lang="ko-KR" altLang="en-US" sz="1600" b="1" dirty="0" smtClean="0">
                <a:latin typeface="+mn-ea"/>
              </a:rPr>
              <a:t>만족도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종속변수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를 높이는지 여부</a:t>
            </a:r>
            <a:endParaRPr lang="en-US" altLang="ko-KR" sz="1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분석방법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dirty="0" smtClean="0">
                <a:latin typeface="+mn-ea"/>
              </a:rPr>
              <a:t>위계적회귀분석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en-US" altLang="ko-KR" sz="1600" b="1" dirty="0">
                <a:latin typeface="+mn-ea"/>
              </a:rPr>
              <a:t>(Hierarchical regression analysis</a:t>
            </a:r>
            <a:r>
              <a:rPr lang="en-US" altLang="ko-KR" sz="1600" b="1" dirty="0" smtClean="0">
                <a:latin typeface="+mn-ea"/>
              </a:rPr>
              <a:t>)</a:t>
            </a:r>
            <a:endParaRPr lang="en-US" altLang="ko-KR" sz="16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- (1</a:t>
            </a:r>
            <a:r>
              <a:rPr lang="ko-KR" altLang="en-US" sz="1600" b="1" dirty="0" smtClean="0">
                <a:latin typeface="+mn-ea"/>
              </a:rPr>
              <a:t>단계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dirty="0" err="1" smtClean="0">
                <a:latin typeface="+mn-ea"/>
              </a:rPr>
              <a:t>동해〮서해〮과학벨트</a:t>
            </a:r>
            <a:r>
              <a:rPr lang="ko-KR" altLang="en-US" sz="1600" dirty="0" smtClean="0">
                <a:latin typeface="+mn-ea"/>
              </a:rPr>
              <a:t> 원전지역주민의 </a:t>
            </a:r>
            <a:r>
              <a:rPr lang="ko-KR" altLang="en-US" sz="1600" b="1" dirty="0" smtClean="0">
                <a:latin typeface="+mn-ea"/>
              </a:rPr>
              <a:t>연령</a:t>
            </a:r>
            <a:r>
              <a:rPr lang="en-US" altLang="ko-KR" sz="1600" b="1" dirty="0" smtClean="0">
                <a:latin typeface="+mn-ea"/>
              </a:rPr>
              <a:t>,</a:t>
            </a:r>
            <a:r>
              <a:rPr lang="ko-KR" altLang="en-US" sz="1600" b="1" dirty="0" smtClean="0">
                <a:latin typeface="+mn-ea"/>
              </a:rPr>
              <a:t>학력</a:t>
            </a:r>
            <a:r>
              <a:rPr lang="en-US" altLang="ko-KR" sz="1600" b="1" dirty="0" smtClean="0">
                <a:latin typeface="+mn-ea"/>
              </a:rPr>
              <a:t>,</a:t>
            </a:r>
            <a:r>
              <a:rPr lang="ko-KR" altLang="en-US" sz="1600" b="1" dirty="0" err="1" smtClean="0">
                <a:latin typeface="+mn-ea"/>
              </a:rPr>
              <a:t>월소득</a:t>
            </a:r>
            <a:r>
              <a:rPr lang="ko-KR" altLang="en-US" sz="1600" b="1" dirty="0" smtClean="0">
                <a:latin typeface="+mn-ea"/>
              </a:rPr>
              <a:t> 등 일반특성변수가 주민만족도에 미치는 영향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buNone/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- (2</a:t>
            </a:r>
            <a:r>
              <a:rPr lang="ko-KR" altLang="en-US" sz="1600" b="1" dirty="0" smtClean="0">
                <a:latin typeface="+mn-ea"/>
              </a:rPr>
              <a:t>단계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b="1" dirty="0">
                <a:latin typeface="+mn-ea"/>
              </a:rPr>
              <a:t>원자력안전신뢰성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지역 수용성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원자력안전문화수준</a:t>
            </a:r>
            <a:r>
              <a:rPr lang="en-US" altLang="ko-KR" sz="1600" b="1" dirty="0">
                <a:latin typeface="+mn-ea"/>
              </a:rPr>
              <a:t>, NSSC</a:t>
            </a:r>
            <a:r>
              <a:rPr lang="ko-KR" altLang="en-US" sz="1600" b="1" dirty="0">
                <a:latin typeface="+mn-ea"/>
              </a:rPr>
              <a:t>의 정치적 독립성</a:t>
            </a:r>
            <a:r>
              <a:rPr lang="en-US" altLang="ko-KR" sz="1600" b="1" dirty="0">
                <a:latin typeface="+mn-ea"/>
              </a:rPr>
              <a:t>, NSSC</a:t>
            </a:r>
            <a:r>
              <a:rPr lang="ko-KR" altLang="en-US" sz="1600" b="1" dirty="0">
                <a:latin typeface="+mn-ea"/>
              </a:rPr>
              <a:t>의 전문성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독립변수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이 </a:t>
            </a:r>
            <a:r>
              <a:rPr lang="ko-KR" altLang="en-US" sz="1600" b="1" dirty="0">
                <a:latin typeface="+mn-ea"/>
              </a:rPr>
              <a:t>원전지역주민의 만족도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종속변수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에 미치는 영향</a:t>
            </a:r>
            <a:r>
              <a:rPr lang="ko-KR" altLang="en-US" sz="1600" dirty="0" smtClean="0">
                <a:latin typeface="+mn-ea"/>
              </a:rPr>
              <a:t> 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분석결과 </a:t>
            </a:r>
            <a:r>
              <a:rPr lang="en-US" altLang="ko-KR" sz="1600" b="1" dirty="0" smtClean="0">
                <a:latin typeface="+mn-ea"/>
              </a:rPr>
              <a:t>&lt;</a:t>
            </a:r>
            <a:r>
              <a:rPr lang="ko-KR" altLang="en-US" sz="1600" b="1" dirty="0" smtClean="0">
                <a:latin typeface="+mn-ea"/>
              </a:rPr>
              <a:t>세부사항 참고</a:t>
            </a:r>
            <a:r>
              <a:rPr lang="en-US" altLang="ko-KR" sz="1600" b="1" dirty="0" smtClean="0">
                <a:latin typeface="+mn-ea"/>
              </a:rPr>
              <a:t>5&gt;</a:t>
            </a: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- (1</a:t>
            </a:r>
            <a:r>
              <a:rPr lang="ko-KR" altLang="en-US" sz="1600" b="1" dirty="0" smtClean="0">
                <a:latin typeface="+mn-ea"/>
              </a:rPr>
              <a:t>단계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b="1" dirty="0" smtClean="0">
                <a:latin typeface="+mn-ea"/>
              </a:rPr>
              <a:t>유성지역주민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과학벨트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이 </a:t>
            </a:r>
            <a:r>
              <a:rPr lang="ko-KR" altLang="en-US" sz="1600" b="1" dirty="0" smtClean="0">
                <a:latin typeface="+mn-ea"/>
              </a:rPr>
              <a:t>고창영광지역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err="1" smtClean="0">
                <a:latin typeface="+mn-ea"/>
              </a:rPr>
              <a:t>서해벨트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보다</a:t>
            </a:r>
            <a:r>
              <a:rPr lang="ko-KR" altLang="en-US" sz="1600" dirty="0" smtClean="0">
                <a:latin typeface="+mn-ea"/>
              </a:rPr>
              <a:t> 주민의견수렴제도에 대한 </a:t>
            </a:r>
            <a:r>
              <a:rPr lang="ko-KR" altLang="en-US" sz="1600" b="1" dirty="0" smtClean="0">
                <a:latin typeface="+mn-ea"/>
              </a:rPr>
              <a:t>만족도가 높고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b="1" dirty="0" err="1" smtClean="0">
                <a:latin typeface="+mn-ea"/>
              </a:rPr>
              <a:t>또월소득이</a:t>
            </a:r>
            <a:r>
              <a:rPr lang="ko-KR" altLang="en-US" sz="1600" b="1" dirty="0" smtClean="0">
                <a:latin typeface="+mn-ea"/>
              </a:rPr>
              <a:t> 많은 주민일수록</a:t>
            </a:r>
            <a:r>
              <a:rPr lang="ko-KR" altLang="en-US" sz="1600" dirty="0" smtClean="0">
                <a:latin typeface="+mn-ea"/>
              </a:rPr>
              <a:t> 주민의견수렴제도에 대한 </a:t>
            </a:r>
            <a:r>
              <a:rPr lang="ko-KR" altLang="en-US" sz="1600" b="1" dirty="0" smtClean="0">
                <a:latin typeface="+mn-ea"/>
              </a:rPr>
              <a:t>만족도가 높은 것</a:t>
            </a:r>
            <a:r>
              <a:rPr lang="ko-KR" altLang="en-US" sz="1600" dirty="0" smtClean="0">
                <a:latin typeface="+mn-ea"/>
              </a:rPr>
              <a:t>으로 나타남</a:t>
            </a:r>
            <a:endParaRPr lang="en-US" altLang="ko-KR" sz="1600" dirty="0" smtClean="0">
              <a:latin typeface="+mn-ea"/>
            </a:endParaRP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- </a:t>
            </a:r>
            <a:r>
              <a:rPr lang="en-US" altLang="ko-KR" sz="1600" b="1" dirty="0" smtClean="0">
                <a:latin typeface="+mn-ea"/>
              </a:rPr>
              <a:t>(2</a:t>
            </a:r>
            <a:r>
              <a:rPr lang="ko-KR" altLang="en-US" sz="1600" b="1" dirty="0" smtClean="0">
                <a:latin typeface="+mn-ea"/>
              </a:rPr>
              <a:t>단계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b="1" dirty="0">
                <a:latin typeface="+mn-ea"/>
              </a:rPr>
              <a:t>유성지역주민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과학벨트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600" dirty="0">
                <a:latin typeface="+mn-ea"/>
              </a:rPr>
              <a:t>이 </a:t>
            </a:r>
            <a:r>
              <a:rPr lang="ko-KR" altLang="en-US" sz="1600" b="1" dirty="0">
                <a:latin typeface="+mn-ea"/>
              </a:rPr>
              <a:t>고창영광지역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 err="1">
                <a:latin typeface="+mn-ea"/>
              </a:rPr>
              <a:t>서해벨트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600" b="1" dirty="0">
                <a:latin typeface="+mn-ea"/>
              </a:rPr>
              <a:t>보다</a:t>
            </a:r>
            <a:r>
              <a:rPr lang="ko-KR" altLang="en-US" sz="1600" dirty="0">
                <a:latin typeface="+mn-ea"/>
              </a:rPr>
              <a:t> 주민의견수렴제도에 대한 </a:t>
            </a:r>
            <a:r>
              <a:rPr lang="ko-KR" altLang="en-US" sz="1600" b="1" dirty="0">
                <a:latin typeface="+mn-ea"/>
              </a:rPr>
              <a:t>만족도가 높고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b="1" dirty="0" err="1" smtClean="0">
                <a:latin typeface="+mn-ea"/>
              </a:rPr>
              <a:t>또원자력안전신뢰성이</a:t>
            </a:r>
            <a:r>
              <a:rPr lang="ko-KR" altLang="en-US" sz="1600" b="1" dirty="0" smtClean="0">
                <a:latin typeface="+mn-ea"/>
              </a:rPr>
              <a:t> 높아질수록 </a:t>
            </a:r>
            <a:r>
              <a:rPr lang="ko-KR" altLang="en-US" sz="1600" dirty="0" smtClean="0">
                <a:latin typeface="+mn-ea"/>
              </a:rPr>
              <a:t>주민의견수렴제도에 대한 </a:t>
            </a:r>
            <a:r>
              <a:rPr lang="ko-KR" altLang="en-US" sz="1600" b="1" dirty="0" smtClean="0">
                <a:latin typeface="+mn-ea"/>
              </a:rPr>
              <a:t>주민만족도가 높아지는 것으로 나타남 </a:t>
            </a:r>
            <a:endParaRPr lang="en-US" altLang="ko-KR" sz="1600" b="1" dirty="0" smtClean="0"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본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D9DA7D9-DCB0-4B19-8C89-03DEBC0200A4}"/>
              </a:ext>
            </a:extLst>
          </p:cNvPr>
          <p:cNvGrpSpPr/>
          <p:nvPr/>
        </p:nvGrpSpPr>
        <p:grpSpPr>
          <a:xfrm>
            <a:off x="831238" y="2009571"/>
            <a:ext cx="216157" cy="187662"/>
            <a:chOff x="2952485" y="3289971"/>
            <a:chExt cx="1374034" cy="1369992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35B2950-4075-4EE1-AB24-360DE93D3DE0}"/>
                </a:ext>
              </a:extLst>
            </p:cNvPr>
            <p:cNvSpPr/>
            <p:nvPr/>
          </p:nvSpPr>
          <p:spPr>
            <a:xfrm>
              <a:off x="2952485" y="4438211"/>
              <a:ext cx="1374034" cy="2217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그룹 40">
              <a:extLst>
                <a:ext uri="{FF2B5EF4-FFF2-40B4-BE49-F238E27FC236}">
                  <a16:creationId xmlns:a16="http://schemas.microsoft.com/office/drawing/2014/main" id="{B37DE351-ED79-4B8A-B06E-5C0DA8C78CA6}"/>
                </a:ext>
              </a:extLst>
            </p:cNvPr>
            <p:cNvGrpSpPr/>
            <p:nvPr/>
          </p:nvGrpSpPr>
          <p:grpSpPr>
            <a:xfrm>
              <a:off x="2992235" y="3289971"/>
              <a:ext cx="1294014" cy="1294012"/>
              <a:chOff x="618598" y="2844014"/>
              <a:chExt cx="1708136" cy="1708136"/>
            </a:xfrm>
          </p:grpSpPr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EB269CC0-29CB-4DD3-BDBB-AB23B7FD1D5A}"/>
                  </a:ext>
                </a:extLst>
              </p:cNvPr>
              <p:cNvSpPr/>
              <p:nvPr/>
            </p:nvSpPr>
            <p:spPr>
              <a:xfrm>
                <a:off x="618598" y="2844014"/>
                <a:ext cx="1708136" cy="1708136"/>
              </a:xfrm>
              <a:prstGeom prst="ellipse">
                <a:avLst/>
              </a:prstGeom>
              <a:gradFill>
                <a:gsLst>
                  <a:gs pos="0">
                    <a:srgbClr val="9EC60C"/>
                  </a:gs>
                  <a:gs pos="100000">
                    <a:srgbClr val="92B80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98500" h="3175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08EAF438-B5AF-4CBA-BE12-5630F813ECE3}"/>
                  </a:ext>
                </a:extLst>
              </p:cNvPr>
              <p:cNvSpPr/>
              <p:nvPr/>
            </p:nvSpPr>
            <p:spPr>
              <a:xfrm rot="20946309">
                <a:off x="855876" y="3023372"/>
                <a:ext cx="606789" cy="303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2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F1C97616-CF33-4EC1-AE08-1DB8709D78F5}"/>
                </a:ext>
              </a:extLst>
            </p:cNvPr>
            <p:cNvSpPr/>
            <p:nvPr/>
          </p:nvSpPr>
          <p:spPr>
            <a:xfrm>
              <a:off x="3183386" y="3314700"/>
              <a:ext cx="911714" cy="753154"/>
            </a:xfrm>
            <a:prstGeom prst="ellipse">
              <a:avLst/>
            </a:prstGeom>
            <a:gradFill>
              <a:gsLst>
                <a:gs pos="0">
                  <a:schemeClr val="bg1">
                    <a:alpha val="68000"/>
                  </a:schemeClr>
                </a:gs>
                <a:gs pos="53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707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3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분석 결과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87853" y="1674110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955799"/>
            <a:ext cx="10421645" cy="4397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 b="1" dirty="0" smtClean="0">
                <a:latin typeface="+mn-ea"/>
              </a:rPr>
              <a:t>모형</a:t>
            </a:r>
            <a:r>
              <a:rPr lang="en-US" altLang="ko-KR" sz="2000" b="1" dirty="0" smtClean="0">
                <a:latin typeface="+mn-ea"/>
              </a:rPr>
              <a:t>1-2 </a:t>
            </a:r>
            <a:r>
              <a:rPr lang="ko-KR" altLang="en-US" sz="2000" b="1" dirty="0" smtClean="0">
                <a:latin typeface="+mn-ea"/>
              </a:rPr>
              <a:t>가설검증 </a:t>
            </a:r>
            <a:endParaRPr lang="en-US" altLang="ko-KR" sz="2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분석대상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b="1" dirty="0" err="1" smtClean="0">
                <a:latin typeface="+mn-ea"/>
              </a:rPr>
              <a:t>원자력안전적극정보공개제도</a:t>
            </a:r>
            <a:r>
              <a:rPr lang="ko-KR" altLang="en-US" sz="1600" b="1" dirty="0" smtClean="0">
                <a:latin typeface="+mn-ea"/>
              </a:rPr>
              <a:t> 운영이 원전지역주민의 만족도에 미친 영향요인 분석 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b="1" dirty="0" smtClean="0">
                <a:latin typeface="+mn-ea"/>
              </a:rPr>
              <a:t>  - (</a:t>
            </a:r>
            <a:r>
              <a:rPr lang="ko-KR" altLang="en-US" sz="1600" b="1" dirty="0" smtClean="0">
                <a:latin typeface="+mn-ea"/>
              </a:rPr>
              <a:t>가설검증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dirty="0" err="1" smtClean="0">
                <a:latin typeface="+mn-ea"/>
              </a:rPr>
              <a:t>원자력안전적극정보공개제도</a:t>
            </a:r>
            <a:r>
              <a:rPr lang="ko-KR" altLang="en-US" sz="1600" dirty="0" smtClean="0">
                <a:latin typeface="+mn-ea"/>
              </a:rPr>
              <a:t> 도입으로 </a:t>
            </a:r>
            <a:r>
              <a:rPr lang="ko-KR" altLang="en-US" sz="1600" dirty="0">
                <a:latin typeface="+mn-ea"/>
              </a:rPr>
              <a:t>개선된 </a:t>
            </a:r>
            <a:r>
              <a:rPr lang="ko-KR" altLang="en-US" sz="1600" b="1" dirty="0">
                <a:latin typeface="+mn-ea"/>
              </a:rPr>
              <a:t>원자력안전신뢰성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 err="1">
                <a:latin typeface="+mn-ea"/>
              </a:rPr>
              <a:t>지역수용성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원자력안전문화수준</a:t>
            </a:r>
            <a:r>
              <a:rPr lang="en-US" altLang="ko-KR" sz="1600" b="1" dirty="0">
                <a:latin typeface="+mn-ea"/>
              </a:rPr>
              <a:t>, NSSC</a:t>
            </a:r>
            <a:r>
              <a:rPr lang="ko-KR" altLang="en-US" sz="1600" b="1" dirty="0">
                <a:latin typeface="+mn-ea"/>
              </a:rPr>
              <a:t>의 정치적 독립성</a:t>
            </a:r>
            <a:r>
              <a:rPr lang="en-US" altLang="ko-KR" sz="1600" b="1" dirty="0">
                <a:latin typeface="+mn-ea"/>
              </a:rPr>
              <a:t>, NSSC</a:t>
            </a:r>
            <a:r>
              <a:rPr lang="ko-KR" altLang="en-US" sz="1600" b="1" dirty="0">
                <a:latin typeface="+mn-ea"/>
              </a:rPr>
              <a:t>의 </a:t>
            </a:r>
            <a:r>
              <a:rPr lang="ko-KR" altLang="en-US" sz="1600" b="1" dirty="0" smtClean="0">
                <a:latin typeface="+mn-ea"/>
              </a:rPr>
              <a:t>전문성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독립변수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가 </a:t>
            </a:r>
            <a:r>
              <a:rPr lang="ko-KR" altLang="en-US" sz="1600" b="1" dirty="0">
                <a:latin typeface="+mn-ea"/>
              </a:rPr>
              <a:t>원전지역주민의 </a:t>
            </a:r>
            <a:r>
              <a:rPr lang="ko-KR" altLang="en-US" sz="1600" b="1" dirty="0" smtClean="0">
                <a:latin typeface="+mn-ea"/>
              </a:rPr>
              <a:t>만족도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종속변수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를 높이는지 여부</a:t>
            </a:r>
            <a:endParaRPr lang="en-US" altLang="ko-KR" sz="1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분석방법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dirty="0" smtClean="0">
                <a:latin typeface="+mn-ea"/>
              </a:rPr>
              <a:t>위계적회귀분석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en-US" altLang="ko-KR" sz="1600" b="1" dirty="0">
                <a:latin typeface="+mn-ea"/>
              </a:rPr>
              <a:t>(Hierarchical regression analysis</a:t>
            </a:r>
            <a:r>
              <a:rPr lang="en-US" altLang="ko-KR" sz="1600" b="1" dirty="0" smtClean="0">
                <a:latin typeface="+mn-ea"/>
              </a:rPr>
              <a:t>)</a:t>
            </a:r>
            <a:endParaRPr lang="en-US" altLang="ko-KR" sz="16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- (1</a:t>
            </a:r>
            <a:r>
              <a:rPr lang="ko-KR" altLang="en-US" sz="1600" b="1" dirty="0" smtClean="0">
                <a:latin typeface="+mn-ea"/>
              </a:rPr>
              <a:t>단계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dirty="0" err="1" smtClean="0">
                <a:latin typeface="+mn-ea"/>
              </a:rPr>
              <a:t>동해〮서해〮과학벨트</a:t>
            </a:r>
            <a:r>
              <a:rPr lang="ko-KR" altLang="en-US" sz="1600" dirty="0" smtClean="0">
                <a:latin typeface="+mn-ea"/>
              </a:rPr>
              <a:t> 원전지역주민의 </a:t>
            </a:r>
            <a:r>
              <a:rPr lang="ko-KR" altLang="en-US" sz="1600" b="1" dirty="0" smtClean="0">
                <a:latin typeface="+mn-ea"/>
              </a:rPr>
              <a:t>연령</a:t>
            </a:r>
            <a:r>
              <a:rPr lang="en-US" altLang="ko-KR" sz="1600" b="1" dirty="0" smtClean="0">
                <a:latin typeface="+mn-ea"/>
              </a:rPr>
              <a:t>,</a:t>
            </a:r>
            <a:r>
              <a:rPr lang="ko-KR" altLang="en-US" sz="1600" b="1" dirty="0" smtClean="0">
                <a:latin typeface="+mn-ea"/>
              </a:rPr>
              <a:t>학력</a:t>
            </a:r>
            <a:r>
              <a:rPr lang="en-US" altLang="ko-KR" sz="1600" b="1" dirty="0" smtClean="0">
                <a:latin typeface="+mn-ea"/>
              </a:rPr>
              <a:t>,</a:t>
            </a:r>
            <a:r>
              <a:rPr lang="ko-KR" altLang="en-US" sz="1600" b="1" dirty="0" err="1" smtClean="0">
                <a:latin typeface="+mn-ea"/>
              </a:rPr>
              <a:t>월소득</a:t>
            </a:r>
            <a:r>
              <a:rPr lang="ko-KR" altLang="en-US" sz="1600" b="1" dirty="0" smtClean="0">
                <a:latin typeface="+mn-ea"/>
              </a:rPr>
              <a:t> 등 일반특성변수가 주민만족도에 미치는 영향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buNone/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- (2</a:t>
            </a:r>
            <a:r>
              <a:rPr lang="ko-KR" altLang="en-US" sz="1600" b="1" dirty="0" smtClean="0">
                <a:latin typeface="+mn-ea"/>
              </a:rPr>
              <a:t>단계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b="1" dirty="0">
                <a:latin typeface="+mn-ea"/>
              </a:rPr>
              <a:t>원자력안전신뢰성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지역 수용성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원자력안전문화수준</a:t>
            </a:r>
            <a:r>
              <a:rPr lang="en-US" altLang="ko-KR" sz="1600" b="1" dirty="0">
                <a:latin typeface="+mn-ea"/>
              </a:rPr>
              <a:t>, NSSC</a:t>
            </a:r>
            <a:r>
              <a:rPr lang="ko-KR" altLang="en-US" sz="1600" b="1" dirty="0">
                <a:latin typeface="+mn-ea"/>
              </a:rPr>
              <a:t>의 정치적 독립성</a:t>
            </a:r>
            <a:r>
              <a:rPr lang="en-US" altLang="ko-KR" sz="1600" b="1" dirty="0">
                <a:latin typeface="+mn-ea"/>
              </a:rPr>
              <a:t>, NSSC</a:t>
            </a:r>
            <a:r>
              <a:rPr lang="ko-KR" altLang="en-US" sz="1600" b="1" dirty="0">
                <a:latin typeface="+mn-ea"/>
              </a:rPr>
              <a:t>의 전문성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독립변수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이 </a:t>
            </a:r>
            <a:r>
              <a:rPr lang="ko-KR" altLang="en-US" sz="1600" b="1" dirty="0">
                <a:latin typeface="+mn-ea"/>
              </a:rPr>
              <a:t>원전지역주민의 만족도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종속변수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에 미치는 영향</a:t>
            </a:r>
            <a:r>
              <a:rPr lang="ko-KR" altLang="en-US" sz="1600" dirty="0" smtClean="0">
                <a:latin typeface="+mn-ea"/>
              </a:rPr>
              <a:t> 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분석결과 </a:t>
            </a:r>
            <a:r>
              <a:rPr lang="en-US" altLang="ko-KR" sz="1600" b="1" dirty="0" smtClean="0">
                <a:latin typeface="+mn-ea"/>
              </a:rPr>
              <a:t>&lt;</a:t>
            </a:r>
            <a:r>
              <a:rPr lang="ko-KR" altLang="en-US" sz="1600" b="1" dirty="0" smtClean="0">
                <a:latin typeface="+mn-ea"/>
              </a:rPr>
              <a:t>세부사항 참고</a:t>
            </a:r>
            <a:r>
              <a:rPr lang="en-US" altLang="ko-KR" sz="1600" b="1" dirty="0" smtClean="0">
                <a:latin typeface="+mn-ea"/>
              </a:rPr>
              <a:t>5&gt;</a:t>
            </a: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- (1</a:t>
            </a:r>
            <a:r>
              <a:rPr lang="ko-KR" altLang="en-US" sz="1600" b="1" dirty="0" smtClean="0">
                <a:latin typeface="+mn-ea"/>
              </a:rPr>
              <a:t>단계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b="1" dirty="0" smtClean="0">
                <a:latin typeface="+mn-ea"/>
              </a:rPr>
              <a:t>유성지역주민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과학벨트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이 </a:t>
            </a:r>
            <a:r>
              <a:rPr lang="ko-KR" altLang="en-US" sz="1600" b="1" dirty="0" smtClean="0">
                <a:latin typeface="+mn-ea"/>
              </a:rPr>
              <a:t>고창영광지역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err="1" smtClean="0">
                <a:latin typeface="+mn-ea"/>
              </a:rPr>
              <a:t>서해벨트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보다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dirty="0" err="1" smtClean="0">
                <a:latin typeface="+mn-ea"/>
              </a:rPr>
              <a:t>원자력안전적극정보공개제도에</a:t>
            </a:r>
            <a:r>
              <a:rPr lang="ko-KR" altLang="en-US" sz="1600" dirty="0" smtClean="0">
                <a:latin typeface="+mn-ea"/>
              </a:rPr>
              <a:t> 대한 </a:t>
            </a:r>
            <a:r>
              <a:rPr lang="ko-KR" altLang="en-US" sz="1600" b="1" dirty="0" smtClean="0">
                <a:latin typeface="+mn-ea"/>
              </a:rPr>
              <a:t>만족도가 높고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또 </a:t>
            </a:r>
            <a:r>
              <a:rPr lang="ko-KR" altLang="en-US" sz="1600" b="1" dirty="0" err="1" smtClean="0">
                <a:latin typeface="+mn-ea"/>
              </a:rPr>
              <a:t>월소득이</a:t>
            </a:r>
            <a:r>
              <a:rPr lang="ko-KR" altLang="en-US" sz="1600" b="1" dirty="0" smtClean="0">
                <a:latin typeface="+mn-ea"/>
              </a:rPr>
              <a:t> 많은 주민일수록</a:t>
            </a:r>
            <a:r>
              <a:rPr lang="ko-KR" altLang="en-US" sz="1600" dirty="0" smtClean="0">
                <a:latin typeface="+mn-ea"/>
              </a:rPr>
              <a:t> 주민의견수렴제도에 대한 </a:t>
            </a:r>
            <a:r>
              <a:rPr lang="ko-KR" altLang="en-US" sz="1600" b="1" dirty="0" smtClean="0">
                <a:latin typeface="+mn-ea"/>
              </a:rPr>
              <a:t>만족도가 높은 것</a:t>
            </a:r>
            <a:r>
              <a:rPr lang="ko-KR" altLang="en-US" sz="1600" dirty="0" smtClean="0">
                <a:latin typeface="+mn-ea"/>
              </a:rPr>
              <a:t>으로 나타남</a:t>
            </a:r>
            <a:endParaRPr lang="en-US" altLang="ko-KR" sz="1600" dirty="0" smtClean="0">
              <a:latin typeface="+mn-ea"/>
            </a:endParaRP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- </a:t>
            </a:r>
            <a:r>
              <a:rPr lang="en-US" altLang="ko-KR" sz="1600" b="1" dirty="0" smtClean="0">
                <a:latin typeface="+mn-ea"/>
              </a:rPr>
              <a:t>(2</a:t>
            </a:r>
            <a:r>
              <a:rPr lang="ko-KR" altLang="en-US" sz="1600" b="1" dirty="0" smtClean="0">
                <a:latin typeface="+mn-ea"/>
              </a:rPr>
              <a:t>단계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b="1" dirty="0" smtClean="0">
                <a:latin typeface="+mn-ea"/>
              </a:rPr>
              <a:t>원자력안전신뢰성과 지역수용성이 높아질수록 </a:t>
            </a:r>
            <a:r>
              <a:rPr lang="ko-KR" altLang="en-US" sz="1600" dirty="0" smtClean="0">
                <a:latin typeface="+mn-ea"/>
              </a:rPr>
              <a:t>원자력안전적극정보공개 제도에 대한 </a:t>
            </a:r>
            <a:r>
              <a:rPr lang="ko-KR" altLang="en-US" sz="1600" b="1" dirty="0" smtClean="0">
                <a:latin typeface="+mn-ea"/>
              </a:rPr>
              <a:t>주민만족도가 높아지는 것으로 나타남</a:t>
            </a:r>
            <a:r>
              <a:rPr lang="en-US" altLang="ko-KR" sz="1600" b="1" dirty="0" smtClean="0">
                <a:latin typeface="+mn-ea"/>
              </a:rPr>
              <a:t>. </a:t>
            </a:r>
            <a:r>
              <a:rPr lang="ko-KR" altLang="en-US" sz="1600" dirty="0" smtClean="0">
                <a:latin typeface="+mn-ea"/>
              </a:rPr>
              <a:t>또한 </a:t>
            </a:r>
            <a:r>
              <a:rPr lang="ko-KR" altLang="en-US" sz="1600" b="1" dirty="0" smtClean="0">
                <a:latin typeface="+mn-ea"/>
              </a:rPr>
              <a:t>지역수용성이 </a:t>
            </a:r>
            <a:r>
              <a:rPr lang="ko-KR" altLang="en-US" sz="1600" dirty="0" smtClean="0">
                <a:latin typeface="+mn-ea"/>
              </a:rPr>
              <a:t>원자력안전신뢰성보다 </a:t>
            </a:r>
            <a:r>
              <a:rPr lang="ko-KR" altLang="en-US" sz="1600" b="1" dirty="0" smtClean="0">
                <a:latin typeface="+mn-ea"/>
              </a:rPr>
              <a:t>주민만족도에 더 큰 영향을 미침 </a:t>
            </a:r>
            <a:endParaRPr lang="en-US" altLang="ko-KR" sz="1600" b="1" dirty="0" smtClean="0"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본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D9DA7D9-DCB0-4B19-8C89-03DEBC0200A4}"/>
              </a:ext>
            </a:extLst>
          </p:cNvPr>
          <p:cNvGrpSpPr/>
          <p:nvPr/>
        </p:nvGrpSpPr>
        <p:grpSpPr>
          <a:xfrm>
            <a:off x="831238" y="2009571"/>
            <a:ext cx="216157" cy="187662"/>
            <a:chOff x="2952485" y="3289971"/>
            <a:chExt cx="1374034" cy="1369992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35B2950-4075-4EE1-AB24-360DE93D3DE0}"/>
                </a:ext>
              </a:extLst>
            </p:cNvPr>
            <p:cNvSpPr/>
            <p:nvPr/>
          </p:nvSpPr>
          <p:spPr>
            <a:xfrm>
              <a:off x="2952485" y="4438211"/>
              <a:ext cx="1374034" cy="2217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그룹 40">
              <a:extLst>
                <a:ext uri="{FF2B5EF4-FFF2-40B4-BE49-F238E27FC236}">
                  <a16:creationId xmlns:a16="http://schemas.microsoft.com/office/drawing/2014/main" id="{B37DE351-ED79-4B8A-B06E-5C0DA8C78CA6}"/>
                </a:ext>
              </a:extLst>
            </p:cNvPr>
            <p:cNvGrpSpPr/>
            <p:nvPr/>
          </p:nvGrpSpPr>
          <p:grpSpPr>
            <a:xfrm>
              <a:off x="2992235" y="3289971"/>
              <a:ext cx="1294014" cy="1294012"/>
              <a:chOff x="618598" y="2844014"/>
              <a:chExt cx="1708136" cy="1708136"/>
            </a:xfrm>
          </p:grpSpPr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EB269CC0-29CB-4DD3-BDBB-AB23B7FD1D5A}"/>
                  </a:ext>
                </a:extLst>
              </p:cNvPr>
              <p:cNvSpPr/>
              <p:nvPr/>
            </p:nvSpPr>
            <p:spPr>
              <a:xfrm>
                <a:off x="618598" y="2844014"/>
                <a:ext cx="1708136" cy="1708136"/>
              </a:xfrm>
              <a:prstGeom prst="ellipse">
                <a:avLst/>
              </a:prstGeom>
              <a:gradFill>
                <a:gsLst>
                  <a:gs pos="0">
                    <a:srgbClr val="9EC60C"/>
                  </a:gs>
                  <a:gs pos="100000">
                    <a:srgbClr val="92B80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98500" h="3175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08EAF438-B5AF-4CBA-BE12-5630F813ECE3}"/>
                  </a:ext>
                </a:extLst>
              </p:cNvPr>
              <p:cNvSpPr/>
              <p:nvPr/>
            </p:nvSpPr>
            <p:spPr>
              <a:xfrm rot="20946309">
                <a:off x="855876" y="3023372"/>
                <a:ext cx="606789" cy="303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2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F1C97616-CF33-4EC1-AE08-1DB8709D78F5}"/>
                </a:ext>
              </a:extLst>
            </p:cNvPr>
            <p:cNvSpPr/>
            <p:nvPr/>
          </p:nvSpPr>
          <p:spPr>
            <a:xfrm>
              <a:off x="3183386" y="3314700"/>
              <a:ext cx="911714" cy="753154"/>
            </a:xfrm>
            <a:prstGeom prst="ellipse">
              <a:avLst/>
            </a:prstGeom>
            <a:gradFill>
              <a:gsLst>
                <a:gs pos="0">
                  <a:schemeClr val="bg1">
                    <a:alpha val="68000"/>
                  </a:schemeClr>
                </a:gs>
                <a:gs pos="53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09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참고 </a:t>
            </a:r>
            <a:r>
              <a:rPr lang="en-US" altLang="ko-KR" sz="2400" dirty="0" smtClean="0"/>
              <a:t>5. </a:t>
            </a:r>
            <a:r>
              <a:rPr lang="ko-KR" altLang="en-US" sz="2400" dirty="0" smtClean="0"/>
              <a:t>원자력안전 주민참여제도에 대한 주민 만족도 위계적회귀분석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08723" y="1674110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955800"/>
            <a:ext cx="10421645" cy="4472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600" dirty="0">
                <a:latin typeface="+mn-ea"/>
                <a:cs typeface="Arial" pitchFamily="34" charset="0"/>
              </a:rPr>
              <a:t> </a:t>
            </a:r>
            <a:endParaRPr lang="en-US" altLang="ko-KR" sz="1600" dirty="0" smtClean="0">
              <a:latin typeface="+mn-ea"/>
              <a:cs typeface="Arial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본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959825" y="1860660"/>
            <a:ext cx="5126103" cy="289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/>
              <a:t>주민의견수렴제도운영이 주민만족도에 </a:t>
            </a:r>
            <a:r>
              <a:rPr lang="ko-KR" altLang="en-US" sz="1600" smtClean="0"/>
              <a:t>미친 영향분석</a:t>
            </a:r>
            <a:endParaRPr lang="ko-KR" altLang="en-US" sz="1600" dirty="0"/>
          </a:p>
        </p:txBody>
      </p:sp>
      <p:sp>
        <p:nvSpPr>
          <p:cNvPr id="19" name="직사각형 18"/>
          <p:cNvSpPr/>
          <p:nvPr/>
        </p:nvSpPr>
        <p:spPr>
          <a:xfrm>
            <a:off x="6160332" y="1860660"/>
            <a:ext cx="5093822" cy="289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/>
              <a:t>적극정보공개제도운영이 주민만족도에 미친 영향분석</a:t>
            </a:r>
            <a:endParaRPr lang="ko-KR" altLang="en-US" sz="16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889" y="2252233"/>
            <a:ext cx="5267006" cy="398277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825" y="2290339"/>
            <a:ext cx="5175064" cy="393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5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3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분석 결과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87853" y="1674110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955799"/>
            <a:ext cx="10421645" cy="43970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sz="2000" b="1" dirty="0" smtClean="0">
                <a:latin typeface="+mn-ea"/>
              </a:rPr>
              <a:t>모형</a:t>
            </a:r>
            <a:r>
              <a:rPr lang="en-US" altLang="ko-KR" sz="2000" b="1" dirty="0" smtClean="0">
                <a:latin typeface="+mn-ea"/>
              </a:rPr>
              <a:t>2 </a:t>
            </a:r>
            <a:r>
              <a:rPr lang="ko-KR" altLang="en-US" sz="2000" b="1" dirty="0" smtClean="0">
                <a:latin typeface="+mn-ea"/>
              </a:rPr>
              <a:t>가설검증 </a:t>
            </a:r>
            <a:endParaRPr lang="en-US" altLang="ko-KR" sz="2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분석대상</a:t>
            </a:r>
            <a:r>
              <a:rPr lang="en-US" altLang="ko-KR" sz="1600" b="1" dirty="0" smtClean="0">
                <a:latin typeface="+mn-ea"/>
              </a:rPr>
              <a:t>: NSSC</a:t>
            </a:r>
            <a:r>
              <a:rPr lang="ko-KR" altLang="en-US" sz="1600" b="1" dirty="0" smtClean="0">
                <a:latin typeface="+mn-ea"/>
              </a:rPr>
              <a:t>의 원자력안전관리강화 등이 원전지역주민의  </a:t>
            </a:r>
            <a:r>
              <a:rPr lang="en-US" altLang="ko-KR" sz="1600" b="1" dirty="0" smtClean="0">
                <a:latin typeface="+mn-ea"/>
              </a:rPr>
              <a:t>NSSC</a:t>
            </a:r>
            <a:r>
              <a:rPr lang="ko-KR" altLang="en-US" sz="1600" b="1" dirty="0" smtClean="0">
                <a:latin typeface="+mn-ea"/>
              </a:rPr>
              <a:t>에 대한 만족도에 미친 영향요인 분석 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b="1" dirty="0" smtClean="0">
                <a:latin typeface="+mn-ea"/>
              </a:rPr>
              <a:t>  - (</a:t>
            </a:r>
            <a:r>
              <a:rPr lang="ko-KR" altLang="en-US" sz="1600" b="1" dirty="0" smtClean="0">
                <a:latin typeface="+mn-ea"/>
              </a:rPr>
              <a:t>가설검증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en-US" altLang="ko-KR" sz="1600" dirty="0">
                <a:latin typeface="+mn-ea"/>
              </a:rPr>
              <a:t>NSSC</a:t>
            </a:r>
            <a:r>
              <a:rPr lang="ko-KR" altLang="en-US" sz="1600" dirty="0">
                <a:latin typeface="+mn-ea"/>
              </a:rPr>
              <a:t>의 기관 </a:t>
            </a:r>
            <a:r>
              <a:rPr lang="ko-KR" altLang="en-US" sz="1600" dirty="0" smtClean="0">
                <a:latin typeface="+mn-ea"/>
              </a:rPr>
              <a:t>활동 중 </a:t>
            </a:r>
            <a:r>
              <a:rPr lang="ko-KR" altLang="en-US" sz="1600" b="1" dirty="0" smtClean="0">
                <a:latin typeface="+mn-ea"/>
              </a:rPr>
              <a:t>원자력안전관리강화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err="1" smtClean="0">
                <a:latin typeface="+mn-ea"/>
              </a:rPr>
              <a:t>방사선으로부터의</a:t>
            </a:r>
            <a:r>
              <a:rPr lang="ko-KR" altLang="en-US" sz="1600" b="1" dirty="0" smtClean="0">
                <a:latin typeface="+mn-ea"/>
              </a:rPr>
              <a:t> 주민보호활동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외부환경변화의 선제적 </a:t>
            </a:r>
            <a:r>
              <a:rPr lang="ko-KR" altLang="en-US" sz="1600" b="1" dirty="0" err="1" smtClean="0">
                <a:latin typeface="+mn-ea"/>
              </a:rPr>
              <a:t>대응강화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독립변수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가 </a:t>
            </a:r>
            <a:r>
              <a:rPr lang="ko-KR" altLang="en-US" sz="1600" b="1" dirty="0" smtClean="0">
                <a:latin typeface="+mn-ea"/>
              </a:rPr>
              <a:t>원전지역주민의 </a:t>
            </a:r>
            <a:r>
              <a:rPr lang="en-US" altLang="ko-KR" sz="1600" b="1" dirty="0" smtClean="0">
                <a:latin typeface="+mn-ea"/>
              </a:rPr>
              <a:t>NSSC</a:t>
            </a:r>
            <a:r>
              <a:rPr lang="ko-KR" altLang="en-US" sz="1600" b="1" dirty="0" smtClean="0">
                <a:latin typeface="+mn-ea"/>
              </a:rPr>
              <a:t>에 대한 주민만족도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종속변수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를 높이는지 여부</a:t>
            </a:r>
            <a:endParaRPr lang="en-US" altLang="ko-KR" sz="1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분석방법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dirty="0" smtClean="0">
                <a:latin typeface="+mn-ea"/>
              </a:rPr>
              <a:t>위계적회귀분석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en-US" altLang="ko-KR" sz="1600" b="1" dirty="0">
                <a:latin typeface="+mn-ea"/>
              </a:rPr>
              <a:t>(Hierarchical regression analysis</a:t>
            </a:r>
            <a:r>
              <a:rPr lang="en-US" altLang="ko-KR" sz="1600" b="1" dirty="0" smtClean="0">
                <a:latin typeface="+mn-ea"/>
              </a:rPr>
              <a:t>)</a:t>
            </a:r>
            <a:endParaRPr lang="en-US" altLang="ko-KR" sz="16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- (1</a:t>
            </a:r>
            <a:r>
              <a:rPr lang="ko-KR" altLang="en-US" sz="1600" b="1" dirty="0" smtClean="0">
                <a:latin typeface="+mn-ea"/>
              </a:rPr>
              <a:t>단계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dirty="0" err="1" smtClean="0">
                <a:latin typeface="+mn-ea"/>
              </a:rPr>
              <a:t>동해〮서해〮과학벨트</a:t>
            </a:r>
            <a:r>
              <a:rPr lang="ko-KR" altLang="en-US" sz="1600" dirty="0" smtClean="0">
                <a:latin typeface="+mn-ea"/>
              </a:rPr>
              <a:t> 원전지역주민의 </a:t>
            </a:r>
            <a:r>
              <a:rPr lang="ko-KR" altLang="en-US" sz="1600" b="1" dirty="0" smtClean="0">
                <a:latin typeface="+mn-ea"/>
              </a:rPr>
              <a:t>연령</a:t>
            </a:r>
            <a:r>
              <a:rPr lang="en-US" altLang="ko-KR" sz="1600" b="1" dirty="0" smtClean="0">
                <a:latin typeface="+mn-ea"/>
              </a:rPr>
              <a:t>,</a:t>
            </a:r>
            <a:r>
              <a:rPr lang="ko-KR" altLang="en-US" sz="1600" b="1" dirty="0" smtClean="0">
                <a:latin typeface="+mn-ea"/>
              </a:rPr>
              <a:t>학력</a:t>
            </a:r>
            <a:r>
              <a:rPr lang="en-US" altLang="ko-KR" sz="1600" b="1" dirty="0" smtClean="0">
                <a:latin typeface="+mn-ea"/>
              </a:rPr>
              <a:t>,</a:t>
            </a:r>
            <a:r>
              <a:rPr lang="ko-KR" altLang="en-US" sz="1600" b="1" dirty="0" err="1" smtClean="0">
                <a:latin typeface="+mn-ea"/>
              </a:rPr>
              <a:t>월소득</a:t>
            </a:r>
            <a:r>
              <a:rPr lang="ko-KR" altLang="en-US" sz="1600" b="1" dirty="0" smtClean="0">
                <a:latin typeface="+mn-ea"/>
              </a:rPr>
              <a:t> 등 일반특성변수가 만족도에 미치는 영향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buNone/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- (2</a:t>
            </a:r>
            <a:r>
              <a:rPr lang="ko-KR" altLang="en-US" sz="1600" b="1" dirty="0" smtClean="0">
                <a:latin typeface="+mn-ea"/>
              </a:rPr>
              <a:t>단계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b="1" dirty="0" smtClean="0">
                <a:latin typeface="+mn-ea"/>
              </a:rPr>
              <a:t>원자력안전관리강화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err="1" smtClean="0">
                <a:latin typeface="+mn-ea"/>
              </a:rPr>
              <a:t>방사선으로부터의</a:t>
            </a:r>
            <a:r>
              <a:rPr lang="ko-KR" altLang="en-US" sz="1600" b="1" dirty="0" smtClean="0">
                <a:latin typeface="+mn-ea"/>
              </a:rPr>
              <a:t> 주민보호활동 강화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외부환경변화에 대한 선제적 </a:t>
            </a:r>
            <a:r>
              <a:rPr lang="ko-KR" altLang="en-US" sz="1600" b="1" dirty="0" err="1" smtClean="0">
                <a:latin typeface="+mn-ea"/>
              </a:rPr>
              <a:t>대응강화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독립변수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이 </a:t>
            </a:r>
            <a:r>
              <a:rPr lang="ko-KR" altLang="en-US" sz="1600" b="1" dirty="0">
                <a:latin typeface="+mn-ea"/>
              </a:rPr>
              <a:t>원전지역주민의 만족도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종속변수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에 미치는 영향</a:t>
            </a:r>
            <a:r>
              <a:rPr lang="ko-KR" altLang="en-US" sz="1600" dirty="0" smtClean="0">
                <a:latin typeface="+mn-ea"/>
              </a:rPr>
              <a:t> 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분석결과 </a:t>
            </a:r>
            <a:r>
              <a:rPr lang="en-US" altLang="ko-KR" sz="1600" b="1" dirty="0" smtClean="0">
                <a:latin typeface="+mn-ea"/>
              </a:rPr>
              <a:t>&lt;</a:t>
            </a:r>
            <a:r>
              <a:rPr lang="ko-KR" altLang="en-US" sz="1600" b="1" dirty="0" smtClean="0">
                <a:latin typeface="+mn-ea"/>
              </a:rPr>
              <a:t>세부사항 참고</a:t>
            </a:r>
            <a:r>
              <a:rPr lang="en-US" altLang="ko-KR" sz="1600" b="1" dirty="0" smtClean="0">
                <a:latin typeface="+mn-ea"/>
              </a:rPr>
              <a:t>6&gt;</a:t>
            </a: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- (1</a:t>
            </a:r>
            <a:r>
              <a:rPr lang="ko-KR" altLang="en-US" sz="1600" b="1" dirty="0" smtClean="0">
                <a:latin typeface="+mn-ea"/>
              </a:rPr>
              <a:t>단계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b="1" dirty="0" smtClean="0">
                <a:latin typeface="+mn-ea"/>
              </a:rPr>
              <a:t>유성지역주민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과학벨트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이 </a:t>
            </a:r>
            <a:r>
              <a:rPr lang="ko-KR" altLang="en-US" sz="1600" b="1" dirty="0" smtClean="0">
                <a:latin typeface="+mn-ea"/>
              </a:rPr>
              <a:t>고창영광지역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err="1" smtClean="0">
                <a:latin typeface="+mn-ea"/>
              </a:rPr>
              <a:t>서해벨트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보다</a:t>
            </a:r>
            <a:r>
              <a:rPr lang="ko-KR" altLang="en-US" sz="1600" dirty="0" smtClean="0">
                <a:latin typeface="+mn-ea"/>
              </a:rPr>
              <a:t> 원자력안전위원회 </a:t>
            </a:r>
            <a:r>
              <a:rPr lang="ko-KR" altLang="en-US" sz="1600" dirty="0" err="1" smtClean="0">
                <a:latin typeface="+mn-ea"/>
              </a:rPr>
              <a:t>기관활동에</a:t>
            </a:r>
            <a:r>
              <a:rPr lang="ko-KR" altLang="en-US" sz="1600" dirty="0" smtClean="0">
                <a:latin typeface="+mn-ea"/>
              </a:rPr>
              <a:t> 대한 </a:t>
            </a:r>
            <a:r>
              <a:rPr lang="ko-KR" altLang="en-US" sz="1600" b="1" dirty="0" smtClean="0">
                <a:latin typeface="+mn-ea"/>
              </a:rPr>
              <a:t>만족도가 높고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또 </a:t>
            </a:r>
            <a:r>
              <a:rPr lang="ko-KR" altLang="en-US" sz="1600" b="1" dirty="0" err="1" smtClean="0">
                <a:latin typeface="+mn-ea"/>
              </a:rPr>
              <a:t>월소득이</a:t>
            </a:r>
            <a:r>
              <a:rPr lang="ko-KR" altLang="en-US" sz="1600" b="1" dirty="0" smtClean="0">
                <a:latin typeface="+mn-ea"/>
              </a:rPr>
              <a:t> 많은 주민일수록</a:t>
            </a:r>
            <a:r>
              <a:rPr lang="ko-KR" altLang="en-US" sz="1600" dirty="0" smtClean="0">
                <a:latin typeface="+mn-ea"/>
              </a:rPr>
              <a:t> 주민의견수렴제도에 대한 </a:t>
            </a:r>
            <a:r>
              <a:rPr lang="ko-KR" altLang="en-US" sz="1600" b="1" dirty="0" smtClean="0">
                <a:latin typeface="+mn-ea"/>
              </a:rPr>
              <a:t>만족도가 높은 것</a:t>
            </a:r>
            <a:r>
              <a:rPr lang="ko-KR" altLang="en-US" sz="1600" dirty="0" smtClean="0">
                <a:latin typeface="+mn-ea"/>
              </a:rPr>
              <a:t>으로 나타남</a:t>
            </a:r>
            <a:endParaRPr lang="en-US" altLang="ko-KR" sz="1600" dirty="0" smtClean="0">
              <a:latin typeface="+mn-ea"/>
            </a:endParaRP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- </a:t>
            </a:r>
            <a:r>
              <a:rPr lang="en-US" altLang="ko-KR" sz="1600" b="1" dirty="0" smtClean="0">
                <a:latin typeface="+mn-ea"/>
              </a:rPr>
              <a:t>(2</a:t>
            </a:r>
            <a:r>
              <a:rPr lang="ko-KR" altLang="en-US" sz="1600" b="1" dirty="0" smtClean="0">
                <a:latin typeface="+mn-ea"/>
              </a:rPr>
              <a:t>단계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b="1" dirty="0">
                <a:latin typeface="+mn-ea"/>
              </a:rPr>
              <a:t>원자력안전관리강화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 err="1">
                <a:latin typeface="+mn-ea"/>
              </a:rPr>
              <a:t>방사선으로부터의</a:t>
            </a:r>
            <a:r>
              <a:rPr lang="ko-KR" altLang="en-US" sz="1600" b="1" dirty="0">
                <a:latin typeface="+mn-ea"/>
              </a:rPr>
              <a:t> 주민보호활동 강화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외부환경변화에 대한 선제적 </a:t>
            </a:r>
            <a:r>
              <a:rPr lang="ko-KR" altLang="en-US" sz="1600" b="1" dirty="0" err="1" smtClean="0">
                <a:latin typeface="+mn-ea"/>
              </a:rPr>
              <a:t>대응강화가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ko-KR" altLang="en-US" sz="1600" b="1" dirty="0" err="1" smtClean="0">
                <a:latin typeface="+mn-ea"/>
              </a:rPr>
              <a:t>될수</a:t>
            </a:r>
            <a:r>
              <a:rPr lang="ko-KR" altLang="en-US" sz="1600" b="1" dirty="0" smtClean="0">
                <a:latin typeface="+mn-ea"/>
              </a:rPr>
              <a:t> 주민만족도가 높아지는 것으로 나타남</a:t>
            </a:r>
            <a:r>
              <a:rPr lang="en-US" altLang="ko-KR" sz="1600" b="1" dirty="0" smtClean="0">
                <a:latin typeface="+mn-ea"/>
              </a:rPr>
              <a:t>. </a:t>
            </a:r>
            <a:r>
              <a:rPr lang="ko-KR" altLang="en-US" sz="1600" dirty="0" smtClean="0">
                <a:latin typeface="+mn-ea"/>
              </a:rPr>
              <a:t>또한 만족도에 주는 영향력은 </a:t>
            </a:r>
            <a:r>
              <a:rPr lang="ko-KR" altLang="en-US" sz="1600" b="1" dirty="0">
                <a:latin typeface="+mn-ea"/>
              </a:rPr>
              <a:t>외부환경변화에 대한 선제적 </a:t>
            </a:r>
            <a:r>
              <a:rPr lang="ko-KR" altLang="en-US" sz="1600" b="1" dirty="0" err="1" smtClean="0">
                <a:latin typeface="+mn-ea"/>
              </a:rPr>
              <a:t>대응강화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err="1">
                <a:latin typeface="+mn-ea"/>
              </a:rPr>
              <a:t>방사선으로부터의</a:t>
            </a:r>
            <a:r>
              <a:rPr lang="ko-KR" altLang="en-US" sz="1600" b="1" dirty="0">
                <a:latin typeface="+mn-ea"/>
              </a:rPr>
              <a:t> 주민보호활동 </a:t>
            </a:r>
            <a:r>
              <a:rPr lang="ko-KR" altLang="en-US" sz="1600" b="1" dirty="0" smtClean="0">
                <a:latin typeface="+mn-ea"/>
              </a:rPr>
              <a:t>강화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원자력안전관리강화 순으로 나타남</a:t>
            </a:r>
            <a:r>
              <a:rPr lang="ko-KR" altLang="en-US" sz="1600" dirty="0" smtClean="0">
                <a:latin typeface="+mn-ea"/>
              </a:rPr>
              <a:t> </a:t>
            </a:r>
            <a:endParaRPr lang="en-US" altLang="ko-KR" sz="1600" b="1" dirty="0" smtClean="0"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본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D9DA7D9-DCB0-4B19-8C89-03DEBC0200A4}"/>
              </a:ext>
            </a:extLst>
          </p:cNvPr>
          <p:cNvGrpSpPr/>
          <p:nvPr/>
        </p:nvGrpSpPr>
        <p:grpSpPr>
          <a:xfrm>
            <a:off x="831238" y="2009571"/>
            <a:ext cx="216157" cy="187662"/>
            <a:chOff x="2952485" y="3289971"/>
            <a:chExt cx="1374034" cy="1369992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35B2950-4075-4EE1-AB24-360DE93D3DE0}"/>
                </a:ext>
              </a:extLst>
            </p:cNvPr>
            <p:cNvSpPr/>
            <p:nvPr/>
          </p:nvSpPr>
          <p:spPr>
            <a:xfrm>
              <a:off x="2952485" y="4438211"/>
              <a:ext cx="1374034" cy="2217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그룹 40">
              <a:extLst>
                <a:ext uri="{FF2B5EF4-FFF2-40B4-BE49-F238E27FC236}">
                  <a16:creationId xmlns:a16="http://schemas.microsoft.com/office/drawing/2014/main" id="{B37DE351-ED79-4B8A-B06E-5C0DA8C78CA6}"/>
                </a:ext>
              </a:extLst>
            </p:cNvPr>
            <p:cNvGrpSpPr/>
            <p:nvPr/>
          </p:nvGrpSpPr>
          <p:grpSpPr>
            <a:xfrm>
              <a:off x="2992235" y="3289971"/>
              <a:ext cx="1294014" cy="1294012"/>
              <a:chOff x="618598" y="2844014"/>
              <a:chExt cx="1708136" cy="1708136"/>
            </a:xfrm>
          </p:grpSpPr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EB269CC0-29CB-4DD3-BDBB-AB23B7FD1D5A}"/>
                  </a:ext>
                </a:extLst>
              </p:cNvPr>
              <p:cNvSpPr/>
              <p:nvPr/>
            </p:nvSpPr>
            <p:spPr>
              <a:xfrm>
                <a:off x="618598" y="2844014"/>
                <a:ext cx="1708136" cy="1708136"/>
              </a:xfrm>
              <a:prstGeom prst="ellipse">
                <a:avLst/>
              </a:prstGeom>
              <a:gradFill>
                <a:gsLst>
                  <a:gs pos="0">
                    <a:srgbClr val="9EC60C"/>
                  </a:gs>
                  <a:gs pos="100000">
                    <a:srgbClr val="92B80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98500" h="3175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08EAF438-B5AF-4CBA-BE12-5630F813ECE3}"/>
                  </a:ext>
                </a:extLst>
              </p:cNvPr>
              <p:cNvSpPr/>
              <p:nvPr/>
            </p:nvSpPr>
            <p:spPr>
              <a:xfrm rot="20946309">
                <a:off x="855876" y="3023372"/>
                <a:ext cx="606789" cy="303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2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F1C97616-CF33-4EC1-AE08-1DB8709D78F5}"/>
                </a:ext>
              </a:extLst>
            </p:cNvPr>
            <p:cNvSpPr/>
            <p:nvPr/>
          </p:nvSpPr>
          <p:spPr>
            <a:xfrm>
              <a:off x="3183386" y="3314700"/>
              <a:ext cx="911714" cy="753154"/>
            </a:xfrm>
            <a:prstGeom prst="ellipse">
              <a:avLst/>
            </a:prstGeom>
            <a:gradFill>
              <a:gsLst>
                <a:gs pos="0">
                  <a:schemeClr val="bg1">
                    <a:alpha val="68000"/>
                  </a:schemeClr>
                </a:gs>
                <a:gs pos="53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0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참고 </a:t>
            </a:r>
            <a:r>
              <a:rPr lang="en-US" altLang="ko-KR" sz="2400" dirty="0" smtClean="0"/>
              <a:t>6. NSSC</a:t>
            </a:r>
            <a:r>
              <a:rPr lang="ko-KR" altLang="en-US" sz="2400" dirty="0" smtClean="0"/>
              <a:t>의 기관 활동에 대한 주민 만족도 위계적회귀분석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08723" y="1674110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955800"/>
            <a:ext cx="10421645" cy="4472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600" dirty="0">
                <a:latin typeface="+mn-ea"/>
                <a:cs typeface="Arial" pitchFamily="34" charset="0"/>
              </a:rPr>
              <a:t> </a:t>
            </a:r>
            <a:endParaRPr lang="en-US" altLang="ko-KR" sz="1600" dirty="0" smtClean="0">
              <a:latin typeface="+mn-ea"/>
              <a:cs typeface="Arial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본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427859" y="1860660"/>
            <a:ext cx="9687660" cy="289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NSSC</a:t>
            </a:r>
            <a:r>
              <a:rPr lang="ko-KR" altLang="en-US" sz="1600" dirty="0" smtClean="0"/>
              <a:t>의 분야별 활동이 원전지역민의 원자력안전위원회 활동에 대한 주민 만족도에 미친 영향분석</a:t>
            </a:r>
            <a:endParaRPr lang="ko-KR" altLang="en-US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859" y="2262082"/>
            <a:ext cx="9687660" cy="409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7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1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연구결과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요약</a:t>
            </a:r>
            <a:r>
              <a:rPr lang="en-US" altLang="ko-KR" sz="2400" dirty="0" smtClean="0"/>
              <a:t>)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87853" y="1674110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955799"/>
            <a:ext cx="10421645" cy="43970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o-KR" altLang="en-US" sz="2000" b="1" dirty="0" smtClean="0">
                <a:latin typeface="+mn-ea"/>
              </a:rPr>
              <a:t>연구 개요</a:t>
            </a:r>
            <a:endParaRPr lang="en-US" altLang="ko-KR" sz="2000" b="1" dirty="0" smtClean="0">
              <a:latin typeface="+mn-ea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목 적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dirty="0" err="1" smtClean="0">
                <a:latin typeface="+mn-ea"/>
              </a:rPr>
              <a:t>해체원전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RER </a:t>
            </a:r>
            <a:r>
              <a:rPr lang="ko-KR" altLang="en-US" sz="1600" dirty="0" smtClean="0">
                <a:latin typeface="+mn-ea"/>
              </a:rPr>
              <a:t>및 </a:t>
            </a:r>
            <a:r>
              <a:rPr lang="ko-KR" altLang="en-US" sz="1600" dirty="0" err="1" smtClean="0">
                <a:latin typeface="+mn-ea"/>
              </a:rPr>
              <a:t>해체계획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주민의견수렴제도와 </a:t>
            </a:r>
            <a:r>
              <a:rPr lang="ko-KR" altLang="en-US" sz="1600" b="1" dirty="0" err="1" smtClean="0">
                <a:latin typeface="+mn-ea"/>
              </a:rPr>
              <a:t>원자력안전적극정보공개제도</a:t>
            </a:r>
            <a:r>
              <a:rPr lang="ko-KR" altLang="en-US" sz="1600" b="1" dirty="0" smtClean="0">
                <a:latin typeface="+mn-ea"/>
              </a:rPr>
              <a:t> 시행 </a:t>
            </a:r>
            <a:r>
              <a:rPr lang="en-US" altLang="ko-KR" sz="1600" dirty="0" smtClean="0">
                <a:latin typeface="+mn-ea"/>
              </a:rPr>
              <a:t>5</a:t>
            </a:r>
            <a:r>
              <a:rPr lang="ko-KR" altLang="en-US" sz="1600" dirty="0" smtClean="0">
                <a:latin typeface="+mn-ea"/>
              </a:rPr>
              <a:t>년을 맞아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원자력안전관리 제도운영 측면과 </a:t>
            </a:r>
            <a:r>
              <a:rPr lang="en-US" altLang="ko-KR" sz="1600" dirty="0" smtClean="0">
                <a:latin typeface="+mn-ea"/>
              </a:rPr>
              <a:t>NSSC</a:t>
            </a:r>
            <a:r>
              <a:rPr lang="ko-KR" altLang="en-US" sz="1600" dirty="0" smtClean="0">
                <a:latin typeface="+mn-ea"/>
              </a:rPr>
              <a:t>기관 활동측면에서 </a:t>
            </a:r>
            <a:r>
              <a:rPr lang="ko-KR" altLang="en-US" sz="1600" b="1" dirty="0" smtClean="0">
                <a:latin typeface="+mn-ea"/>
              </a:rPr>
              <a:t>원전지역주민의 만족도를 분석하고 제도에 대한 개선점을 모색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방 법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b="1" dirty="0" err="1" smtClean="0">
                <a:latin typeface="+mn-ea"/>
              </a:rPr>
              <a:t>문헌연구와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7</a:t>
            </a:r>
            <a:r>
              <a:rPr lang="ko-KR" altLang="en-US" sz="1600" b="1" dirty="0" smtClean="0">
                <a:latin typeface="+mn-ea"/>
              </a:rPr>
              <a:t>개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err="1" smtClean="0">
                <a:latin typeface="+mn-ea"/>
              </a:rPr>
              <a:t>동해벨트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4, </a:t>
            </a:r>
            <a:r>
              <a:rPr lang="ko-KR" altLang="en-US" sz="1600" b="1" dirty="0" err="1" smtClean="0">
                <a:latin typeface="+mn-ea"/>
              </a:rPr>
              <a:t>서해벨트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2, </a:t>
            </a:r>
            <a:r>
              <a:rPr lang="ko-KR" altLang="en-US" sz="1600" b="1" dirty="0" smtClean="0">
                <a:latin typeface="+mn-ea"/>
              </a:rPr>
              <a:t>과학벨트</a:t>
            </a:r>
            <a:r>
              <a:rPr lang="en-US" altLang="ko-KR" sz="1600" b="1" dirty="0" smtClean="0">
                <a:latin typeface="+mn-ea"/>
              </a:rPr>
              <a:t>1)</a:t>
            </a:r>
            <a:r>
              <a:rPr lang="ko-KR" altLang="en-US" sz="1600" b="1" dirty="0" smtClean="0">
                <a:latin typeface="+mn-ea"/>
              </a:rPr>
              <a:t> 지자체 원전지역주민 대상 현장 </a:t>
            </a:r>
            <a:r>
              <a:rPr lang="ko-KR" altLang="en-US" sz="1600" b="1" dirty="0" err="1" smtClean="0">
                <a:latin typeface="+mn-ea"/>
              </a:rPr>
              <a:t>서베이</a:t>
            </a:r>
            <a:endParaRPr lang="en-US" altLang="ko-KR" sz="1600" b="1" dirty="0" smtClean="0"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600" dirty="0" smtClean="0">
                <a:latin typeface="+mn-ea"/>
              </a:rPr>
              <a:t>  ※ 3</a:t>
            </a:r>
            <a:r>
              <a:rPr lang="ko-KR" altLang="en-US" sz="1600" dirty="0" smtClean="0">
                <a:latin typeface="+mn-ea"/>
              </a:rPr>
              <a:t>개 그룹 분류기준</a:t>
            </a:r>
            <a:r>
              <a:rPr lang="en-US" altLang="ko-KR" sz="1600" dirty="0" smtClean="0">
                <a:latin typeface="+mn-ea"/>
              </a:rPr>
              <a:t>-</a:t>
            </a:r>
            <a:r>
              <a:rPr lang="ko-KR" altLang="en-US" sz="1600" dirty="0" smtClean="0">
                <a:latin typeface="+mn-ea"/>
              </a:rPr>
              <a:t>그 지역의 원전 산업은 물론 </a:t>
            </a:r>
            <a:r>
              <a:rPr lang="ko-KR" altLang="en-US" sz="1600" dirty="0" err="1" smtClean="0">
                <a:latin typeface="+mn-ea"/>
              </a:rPr>
              <a:t>제철〮조선〮자동차산업과</a:t>
            </a:r>
            <a:r>
              <a:rPr lang="ko-KR" altLang="en-US" sz="1600" dirty="0" smtClean="0">
                <a:latin typeface="+mn-ea"/>
              </a:rPr>
              <a:t> 대규모 </a:t>
            </a:r>
            <a:r>
              <a:rPr lang="ko-KR" altLang="en-US" sz="1600" dirty="0" err="1" smtClean="0">
                <a:latin typeface="+mn-ea"/>
              </a:rPr>
              <a:t>국가산단지〮과학기술</a:t>
            </a:r>
            <a:r>
              <a:rPr lang="ko-KR" altLang="en-US" sz="1600" dirty="0" smtClean="0">
                <a:latin typeface="+mn-ea"/>
              </a:rPr>
              <a:t> 연구단지 </a:t>
            </a:r>
            <a:r>
              <a:rPr lang="ko-KR" altLang="en-US" sz="1600" dirty="0" err="1" smtClean="0">
                <a:latin typeface="+mn-ea"/>
              </a:rPr>
              <a:t>유치〮조성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dirty="0" err="1" smtClean="0">
                <a:latin typeface="+mn-ea"/>
              </a:rPr>
              <a:t>성공경험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원전시설 </a:t>
            </a:r>
            <a:r>
              <a:rPr lang="ko-KR" altLang="en-US" sz="1600" dirty="0" err="1" smtClean="0">
                <a:latin typeface="+mn-ea"/>
              </a:rPr>
              <a:t>유치시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dirty="0" err="1" smtClean="0">
                <a:latin typeface="+mn-ea"/>
              </a:rPr>
              <a:t>지역분위기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노동운동과 </a:t>
            </a:r>
            <a:r>
              <a:rPr lang="ko-KR" altLang="en-US" sz="1600" dirty="0" err="1" smtClean="0">
                <a:latin typeface="+mn-ea"/>
              </a:rPr>
              <a:t>민주화운동</a:t>
            </a:r>
            <a:r>
              <a:rPr lang="ko-KR" altLang="en-US" sz="1600" dirty="0" smtClean="0">
                <a:latin typeface="+mn-ea"/>
              </a:rPr>
              <a:t> 등 </a:t>
            </a:r>
            <a:r>
              <a:rPr lang="ko-KR" altLang="en-US" sz="1600" dirty="0" err="1" smtClean="0">
                <a:latin typeface="+mn-ea"/>
              </a:rPr>
              <a:t>역사〮문화〮경제〮사회〮정치적</a:t>
            </a:r>
            <a:r>
              <a:rPr lang="ko-KR" altLang="en-US" sz="1600" dirty="0" smtClean="0">
                <a:latin typeface="+mn-ea"/>
              </a:rPr>
              <a:t> 요인</a:t>
            </a:r>
            <a:endParaRPr lang="en-US" altLang="ko-KR" sz="1600" dirty="0" smtClean="0">
              <a:latin typeface="+mn-ea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분 석</a:t>
            </a:r>
            <a:r>
              <a:rPr lang="en-US" altLang="ko-KR" sz="1600" dirty="0" smtClean="0">
                <a:latin typeface="+mn-ea"/>
              </a:rPr>
              <a:t>: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제도측면</a:t>
            </a:r>
            <a:r>
              <a:rPr lang="ko-KR" altLang="en-US" sz="1600" dirty="0" smtClean="0">
                <a:latin typeface="+mn-ea"/>
              </a:rPr>
              <a:t>에서는 원자력안전신뢰성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원자력지역수용성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원자력안전문화수준</a:t>
            </a:r>
            <a:r>
              <a:rPr lang="en-US" altLang="ko-KR" sz="1600" dirty="0" smtClean="0">
                <a:latin typeface="+mn-ea"/>
              </a:rPr>
              <a:t>, NSSC</a:t>
            </a:r>
            <a:r>
              <a:rPr lang="ko-KR" altLang="en-US" sz="1600" dirty="0" smtClean="0">
                <a:latin typeface="+mn-ea"/>
              </a:rPr>
              <a:t>의 정치적 독립성과 </a:t>
            </a:r>
            <a:r>
              <a:rPr lang="en-US" altLang="ko-KR" sz="1600" dirty="0" smtClean="0">
                <a:latin typeface="+mn-ea"/>
              </a:rPr>
              <a:t>NSSC</a:t>
            </a:r>
            <a:r>
              <a:rPr lang="ko-KR" altLang="en-US" sz="1600" dirty="0" smtClean="0">
                <a:latin typeface="+mn-ea"/>
              </a:rPr>
              <a:t>의 전문성 개선이 원전지역주민 만족도에 미친 영향을 </a:t>
            </a:r>
            <a:r>
              <a:rPr lang="ko-KR" altLang="en-US" sz="1600" b="1" dirty="0" smtClean="0">
                <a:latin typeface="+mn-ea"/>
              </a:rPr>
              <a:t>기관측면</a:t>
            </a:r>
            <a:r>
              <a:rPr lang="ko-KR" altLang="en-US" sz="1600" dirty="0" smtClean="0">
                <a:latin typeface="+mn-ea"/>
              </a:rPr>
              <a:t>에서는 원자력안전관리활동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방사선으로부터의</a:t>
            </a:r>
            <a:r>
              <a:rPr lang="ko-KR" altLang="en-US" sz="1600" dirty="0" smtClean="0">
                <a:latin typeface="+mn-ea"/>
              </a:rPr>
              <a:t> 주민보호활동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외부환경변화에 대한 선제적 대응이 원전지역주민 만족도에 미친 영향</a:t>
            </a:r>
            <a:endParaRPr lang="en-US" altLang="ko-KR" sz="1600" dirty="0" smtClean="0">
              <a:latin typeface="+mn-ea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결 과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lnSpc>
                <a:spcPct val="100000"/>
              </a:lnSpc>
              <a:buNone/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- </a:t>
            </a:r>
            <a:r>
              <a:rPr lang="ko-KR" altLang="en-US" sz="1600" b="1" dirty="0" err="1" smtClean="0">
                <a:latin typeface="+mn-ea"/>
              </a:rPr>
              <a:t>동해벨트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err="1" smtClean="0">
                <a:latin typeface="+mn-ea"/>
              </a:rPr>
              <a:t>고리〮새울〮월성〮한울원전</a:t>
            </a:r>
            <a:r>
              <a:rPr lang="en-US" altLang="ko-KR" sz="1600" dirty="0" smtClean="0">
                <a:latin typeface="+mn-ea"/>
              </a:rPr>
              <a:t>), </a:t>
            </a:r>
            <a:r>
              <a:rPr lang="ko-KR" altLang="en-US" sz="1600" b="1" dirty="0" err="1" smtClean="0">
                <a:latin typeface="+mn-ea"/>
              </a:rPr>
              <a:t>서해벨트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err="1" smtClean="0">
                <a:latin typeface="+mn-ea"/>
              </a:rPr>
              <a:t>한빛원전</a:t>
            </a:r>
            <a:r>
              <a:rPr lang="en-US" altLang="ko-KR" sz="1600" dirty="0" smtClean="0">
                <a:latin typeface="+mn-ea"/>
              </a:rPr>
              <a:t>), </a:t>
            </a:r>
            <a:r>
              <a:rPr lang="ko-KR" altLang="en-US" sz="1600" b="1" dirty="0" smtClean="0">
                <a:latin typeface="+mn-ea"/>
              </a:rPr>
              <a:t>과학벨트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하나로연구용원자로</a:t>
            </a:r>
            <a:r>
              <a:rPr lang="en-US" altLang="ko-KR" sz="1600" dirty="0" smtClean="0">
                <a:latin typeface="+mn-ea"/>
              </a:rPr>
              <a:t>) </a:t>
            </a:r>
            <a:r>
              <a:rPr lang="ko-KR" altLang="en-US" sz="1600" dirty="0" smtClean="0">
                <a:latin typeface="+mn-ea"/>
              </a:rPr>
              <a:t>원전지역 주민들의 원자력에 대한 </a:t>
            </a:r>
            <a:r>
              <a:rPr lang="ko-KR" altLang="en-US" sz="1600" b="1" dirty="0" smtClean="0">
                <a:latin typeface="+mn-ea"/>
              </a:rPr>
              <a:t>인식과 태도는 통계적으로 유의한 수준에서 차이를 보임</a:t>
            </a:r>
            <a:r>
              <a:rPr lang="en-US" altLang="ko-KR" sz="1600" b="1" dirty="0" smtClean="0">
                <a:latin typeface="+mn-ea"/>
              </a:rPr>
              <a:t>. </a:t>
            </a:r>
          </a:p>
          <a:p>
            <a:pPr marL="273050" indent="-273050">
              <a:lnSpc>
                <a:spcPct val="100000"/>
              </a:lnSpc>
              <a:buNone/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- </a:t>
            </a:r>
            <a:r>
              <a:rPr lang="ko-KR" altLang="en-US" sz="1600" b="1" dirty="0" smtClean="0">
                <a:latin typeface="+mn-ea"/>
              </a:rPr>
              <a:t>과학벨트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유성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지역이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그 외 지역보다 </a:t>
            </a:r>
            <a:r>
              <a:rPr lang="ko-KR" altLang="en-US" sz="1600" b="1" dirty="0" smtClean="0">
                <a:latin typeface="+mn-ea"/>
              </a:rPr>
              <a:t>원자력안전관리 주민참여제도와 </a:t>
            </a:r>
            <a:r>
              <a:rPr lang="en-US" altLang="ko-KR" sz="1600" b="1" dirty="0" smtClean="0">
                <a:latin typeface="+mn-ea"/>
              </a:rPr>
              <a:t>NSSC </a:t>
            </a:r>
            <a:r>
              <a:rPr lang="ko-KR" altLang="en-US" sz="1600" b="1" dirty="0" err="1" smtClean="0">
                <a:latin typeface="+mn-ea"/>
              </a:rPr>
              <a:t>기관활동에</a:t>
            </a:r>
            <a:r>
              <a:rPr lang="ko-KR" altLang="en-US" sz="1600" b="1" dirty="0" smtClean="0">
                <a:latin typeface="+mn-ea"/>
              </a:rPr>
              <a:t> 대한 주민만족도가 높음 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lnSpc>
                <a:spcPct val="100000"/>
              </a:lnSpc>
              <a:buNone/>
            </a:pPr>
            <a:r>
              <a:rPr lang="en-US" altLang="ko-KR" sz="1600" dirty="0" smtClean="0">
                <a:latin typeface="+mn-ea"/>
              </a:rPr>
              <a:t>   ※ </a:t>
            </a:r>
            <a:r>
              <a:rPr lang="ko-KR" altLang="en-US" sz="1600" dirty="0" smtClean="0">
                <a:latin typeface="+mn-ea"/>
              </a:rPr>
              <a:t>주민참여는 </a:t>
            </a:r>
            <a:r>
              <a:rPr lang="ko-KR" altLang="en-US" sz="1600" b="1" dirty="0" err="1" smtClean="0">
                <a:latin typeface="+mn-ea"/>
              </a:rPr>
              <a:t>지역수용성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원자력안전신뢰성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순으로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NSSC </a:t>
            </a:r>
            <a:r>
              <a:rPr lang="ko-KR" altLang="en-US" sz="1600" dirty="0" smtClean="0">
                <a:latin typeface="+mn-ea"/>
              </a:rPr>
              <a:t>활동은 </a:t>
            </a:r>
            <a:r>
              <a:rPr lang="ko-KR" altLang="en-US" sz="1600" b="1" dirty="0" smtClean="0">
                <a:latin typeface="+mn-ea"/>
              </a:rPr>
              <a:t>외부환경선제적대응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방사선주민보호</a:t>
            </a:r>
            <a:r>
              <a:rPr lang="en-US" altLang="ko-KR" sz="1600" b="1" dirty="0" smtClean="0">
                <a:latin typeface="+mn-ea"/>
              </a:rPr>
              <a:t>,</a:t>
            </a:r>
            <a:r>
              <a:rPr lang="ko-KR" altLang="en-US" sz="1600" b="1" dirty="0" smtClean="0">
                <a:latin typeface="+mn-ea"/>
              </a:rPr>
              <a:t>원자력안전관리 순으로</a:t>
            </a:r>
            <a:r>
              <a:rPr lang="ko-KR" altLang="en-US" sz="1600" dirty="0" smtClean="0">
                <a:latin typeface="+mn-ea"/>
              </a:rPr>
              <a:t> 통계적으로 유의한 수준에서 원전지역주민의 </a:t>
            </a:r>
            <a:r>
              <a:rPr lang="ko-KR" altLang="en-US" sz="1600" b="1" dirty="0" smtClean="0">
                <a:latin typeface="+mn-ea"/>
              </a:rPr>
              <a:t>주민만족도 상승에 영향을 미치는 것</a:t>
            </a:r>
            <a:r>
              <a:rPr lang="ko-KR" altLang="en-US" sz="1600" dirty="0" smtClean="0">
                <a:latin typeface="+mn-ea"/>
              </a:rPr>
              <a:t>으로 나타남 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lnSpc>
                <a:spcPct val="100000"/>
              </a:lnSpc>
              <a:buNone/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- </a:t>
            </a:r>
            <a:r>
              <a:rPr lang="ko-KR" altLang="en-US" sz="1600" b="1" dirty="0" err="1" smtClean="0">
                <a:latin typeface="+mn-ea"/>
              </a:rPr>
              <a:t>플린</a:t>
            </a:r>
            <a:r>
              <a:rPr lang="en-US" altLang="ko-KR" sz="1600" dirty="0" smtClean="0">
                <a:latin typeface="+mn-ea"/>
              </a:rPr>
              <a:t>(Flynn et. Al.,1994)</a:t>
            </a:r>
            <a:r>
              <a:rPr lang="ko-KR" altLang="en-US" sz="1600" dirty="0" smtClean="0">
                <a:latin typeface="+mn-ea"/>
              </a:rPr>
              <a:t> 등의 연구처럼 </a:t>
            </a:r>
            <a:r>
              <a:rPr lang="ko-KR" altLang="en-US" sz="1600" b="1" dirty="0" smtClean="0">
                <a:latin typeface="+mn-ea"/>
              </a:rPr>
              <a:t>남성이</a:t>
            </a:r>
            <a:r>
              <a:rPr lang="ko-KR" altLang="en-US" sz="1600" dirty="0" smtClean="0">
                <a:latin typeface="+mn-ea"/>
              </a:rPr>
              <a:t> 여성에 비해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학력이 높을수록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월소득수준이 높을 수록</a:t>
            </a:r>
            <a:r>
              <a:rPr lang="ko-KR" altLang="en-US" sz="1600" dirty="0" smtClean="0">
                <a:latin typeface="+mn-ea"/>
              </a:rPr>
              <a:t> 원자력 </a:t>
            </a:r>
            <a:r>
              <a:rPr lang="ko-KR" altLang="en-US" sz="1600" dirty="0" err="1" smtClean="0">
                <a:latin typeface="+mn-ea"/>
              </a:rPr>
              <a:t>건설〮운영에</a:t>
            </a:r>
            <a:r>
              <a:rPr lang="ko-KR" altLang="en-US" sz="1600" dirty="0" smtClean="0">
                <a:latin typeface="+mn-ea"/>
              </a:rPr>
              <a:t> 대해 </a:t>
            </a:r>
            <a:r>
              <a:rPr lang="ko-KR" altLang="en-US" sz="1600" b="1" dirty="0" smtClean="0">
                <a:latin typeface="+mn-ea"/>
              </a:rPr>
              <a:t>긍정적으로 인식</a:t>
            </a:r>
            <a:endParaRPr lang="en-US" altLang="ko-KR" sz="1600" b="1" dirty="0" smtClean="0"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결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D9DA7D9-DCB0-4B19-8C89-03DEBC0200A4}"/>
              </a:ext>
            </a:extLst>
          </p:cNvPr>
          <p:cNvGrpSpPr/>
          <p:nvPr/>
        </p:nvGrpSpPr>
        <p:grpSpPr>
          <a:xfrm>
            <a:off x="831238" y="2009571"/>
            <a:ext cx="216157" cy="187662"/>
            <a:chOff x="2952485" y="3289971"/>
            <a:chExt cx="1374034" cy="1369992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35B2950-4075-4EE1-AB24-360DE93D3DE0}"/>
                </a:ext>
              </a:extLst>
            </p:cNvPr>
            <p:cNvSpPr/>
            <p:nvPr/>
          </p:nvSpPr>
          <p:spPr>
            <a:xfrm>
              <a:off x="2952485" y="4438211"/>
              <a:ext cx="1374034" cy="2217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그룹 40">
              <a:extLst>
                <a:ext uri="{FF2B5EF4-FFF2-40B4-BE49-F238E27FC236}">
                  <a16:creationId xmlns:a16="http://schemas.microsoft.com/office/drawing/2014/main" id="{B37DE351-ED79-4B8A-B06E-5C0DA8C78CA6}"/>
                </a:ext>
              </a:extLst>
            </p:cNvPr>
            <p:cNvGrpSpPr/>
            <p:nvPr/>
          </p:nvGrpSpPr>
          <p:grpSpPr>
            <a:xfrm>
              <a:off x="2992235" y="3289971"/>
              <a:ext cx="1294014" cy="1294012"/>
              <a:chOff x="618598" y="2844014"/>
              <a:chExt cx="1708136" cy="1708136"/>
            </a:xfrm>
          </p:grpSpPr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EB269CC0-29CB-4DD3-BDBB-AB23B7FD1D5A}"/>
                  </a:ext>
                </a:extLst>
              </p:cNvPr>
              <p:cNvSpPr/>
              <p:nvPr/>
            </p:nvSpPr>
            <p:spPr>
              <a:xfrm>
                <a:off x="618598" y="2844014"/>
                <a:ext cx="1708136" cy="1708136"/>
              </a:xfrm>
              <a:prstGeom prst="ellipse">
                <a:avLst/>
              </a:prstGeom>
              <a:gradFill>
                <a:gsLst>
                  <a:gs pos="0">
                    <a:srgbClr val="9EC60C"/>
                  </a:gs>
                  <a:gs pos="100000">
                    <a:srgbClr val="92B80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98500" h="3175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08EAF438-B5AF-4CBA-BE12-5630F813ECE3}"/>
                  </a:ext>
                </a:extLst>
              </p:cNvPr>
              <p:cNvSpPr/>
              <p:nvPr/>
            </p:nvSpPr>
            <p:spPr>
              <a:xfrm rot="20946309">
                <a:off x="855876" y="3023372"/>
                <a:ext cx="606789" cy="303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2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F1C97616-CF33-4EC1-AE08-1DB8709D78F5}"/>
                </a:ext>
              </a:extLst>
            </p:cNvPr>
            <p:cNvSpPr/>
            <p:nvPr/>
          </p:nvSpPr>
          <p:spPr>
            <a:xfrm>
              <a:off x="3183386" y="3314700"/>
              <a:ext cx="911714" cy="753154"/>
            </a:xfrm>
            <a:prstGeom prst="ellipse">
              <a:avLst/>
            </a:prstGeom>
            <a:gradFill>
              <a:gsLst>
                <a:gs pos="0">
                  <a:schemeClr val="bg1">
                    <a:alpha val="68000"/>
                  </a:schemeClr>
                </a:gs>
                <a:gs pos="53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971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2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연구</a:t>
            </a:r>
            <a:r>
              <a:rPr lang="ko-KR" altLang="en-US" sz="2400" dirty="0"/>
              <a:t> </a:t>
            </a:r>
            <a:r>
              <a:rPr lang="ko-KR" altLang="en-US" sz="2400" dirty="0" smtClean="0"/>
              <a:t>함의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한계와 시사점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87853" y="1674110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955799"/>
            <a:ext cx="10421645" cy="4397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 b="1" dirty="0" smtClean="0">
                <a:latin typeface="+mn-ea"/>
              </a:rPr>
              <a:t>연구 함의</a:t>
            </a:r>
            <a:endParaRPr lang="en-US" altLang="ko-KR" sz="2000" b="1" dirty="0" smtClean="0">
              <a:latin typeface="+mn-ea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이론적 함의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선행연구와 달리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국내 </a:t>
            </a:r>
            <a:r>
              <a:rPr lang="ko-KR" altLang="en-US" sz="1600" b="1" dirty="0" smtClean="0">
                <a:latin typeface="+mn-ea"/>
              </a:rPr>
              <a:t>모든 원전소재지역 주민을 대상으로 분석</a:t>
            </a:r>
            <a:r>
              <a:rPr lang="ko-KR" altLang="en-US" sz="1600" dirty="0" smtClean="0">
                <a:latin typeface="+mn-ea"/>
              </a:rPr>
              <a:t>하였다는 점과 원전 지역을 원전산업 외에 그 지역의 </a:t>
            </a:r>
            <a:r>
              <a:rPr lang="ko-KR" altLang="en-US" sz="1600" b="1" dirty="0" err="1" smtClean="0">
                <a:latin typeface="+mn-ea"/>
              </a:rPr>
              <a:t>사회〮문화〮역사〮정치〮경제</a:t>
            </a:r>
            <a:r>
              <a:rPr lang="ko-KR" altLang="en-US" sz="1600" b="1" dirty="0" smtClean="0">
                <a:latin typeface="+mn-ea"/>
              </a:rPr>
              <a:t> 제도를 반영하여 </a:t>
            </a:r>
            <a:r>
              <a:rPr lang="ko-KR" altLang="en-US" sz="1600" b="1" dirty="0" err="1" smtClean="0">
                <a:latin typeface="+mn-ea"/>
              </a:rPr>
              <a:t>동해벨트〮서해벨트〮과학벨트로</a:t>
            </a:r>
            <a:r>
              <a:rPr lang="ko-KR" altLang="en-US" sz="1600" b="1" dirty="0" smtClean="0">
                <a:latin typeface="+mn-ea"/>
              </a:rPr>
              <a:t> 분류</a:t>
            </a:r>
            <a:r>
              <a:rPr lang="ko-KR" altLang="en-US" sz="1600" dirty="0" smtClean="0">
                <a:latin typeface="+mn-ea"/>
              </a:rPr>
              <a:t> 후 원전지역주민의 </a:t>
            </a:r>
            <a:r>
              <a:rPr lang="ko-KR" altLang="en-US" sz="1600" b="1" dirty="0" smtClean="0">
                <a:latin typeface="+mn-ea"/>
              </a:rPr>
              <a:t>원자력안전에 대한 인식과 태도를 비교연구</a:t>
            </a:r>
            <a:r>
              <a:rPr lang="ko-KR" altLang="en-US" sz="1600" dirty="0" smtClean="0">
                <a:latin typeface="+mn-ea"/>
              </a:rPr>
              <a:t>한 점</a:t>
            </a:r>
            <a:endParaRPr lang="en-US" altLang="ko-KR" sz="1600" dirty="0" smtClean="0"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※ </a:t>
            </a:r>
            <a:r>
              <a:rPr lang="ko-KR" altLang="en-US" sz="1600" dirty="0" smtClean="0">
                <a:latin typeface="+mn-ea"/>
              </a:rPr>
              <a:t>그간의 선행연구는 원자력관련 시설 및 원자력정책에 대한 수용성 </a:t>
            </a:r>
            <a:r>
              <a:rPr lang="ko-KR" altLang="en-US" sz="1600" dirty="0" err="1" smtClean="0">
                <a:latin typeface="+mn-ea"/>
              </a:rPr>
              <a:t>결정요인과</a:t>
            </a:r>
            <a:r>
              <a:rPr lang="ko-KR" altLang="en-US" sz="1600" dirty="0" smtClean="0">
                <a:latin typeface="+mn-ea"/>
              </a:rPr>
              <a:t> 그 영향요인 </a:t>
            </a:r>
            <a:r>
              <a:rPr lang="ko-KR" altLang="en-US" sz="1600" dirty="0" err="1" smtClean="0">
                <a:latin typeface="+mn-ea"/>
              </a:rPr>
              <a:t>분석시도가</a:t>
            </a:r>
            <a:r>
              <a:rPr lang="ko-KR" altLang="en-US" sz="1600" dirty="0" smtClean="0">
                <a:latin typeface="+mn-ea"/>
              </a:rPr>
              <a:t> 주로 이루어졌고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원자력발전정책의 국가별 유형을 중심으로 제도적 </a:t>
            </a:r>
            <a:r>
              <a:rPr lang="ko-KR" altLang="en-US" sz="1600" dirty="0" err="1" smtClean="0">
                <a:latin typeface="+mn-ea"/>
              </a:rPr>
              <a:t>특성연구</a:t>
            </a:r>
            <a:r>
              <a:rPr lang="ko-KR" altLang="en-US" sz="1600" dirty="0" smtClean="0">
                <a:latin typeface="+mn-ea"/>
              </a:rPr>
              <a:t> 등 거시적이고 </a:t>
            </a:r>
            <a:r>
              <a:rPr lang="ko-KR" altLang="en-US" sz="1600" dirty="0" err="1" smtClean="0">
                <a:latin typeface="+mn-ea"/>
              </a:rPr>
              <a:t>중범위적</a:t>
            </a:r>
            <a:r>
              <a:rPr lang="ko-KR" altLang="en-US" sz="1600" dirty="0" smtClean="0">
                <a:latin typeface="+mn-ea"/>
              </a:rPr>
              <a:t> 수준이 많음</a:t>
            </a:r>
            <a:endParaRPr lang="en-US" altLang="ko-KR" sz="1600" dirty="0" smtClean="0">
              <a:latin typeface="+mn-ea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err="1" smtClean="0">
                <a:latin typeface="+mn-ea"/>
              </a:rPr>
              <a:t>정책점</a:t>
            </a:r>
            <a:r>
              <a:rPr lang="ko-KR" altLang="en-US" sz="1600" b="1" dirty="0" smtClean="0">
                <a:latin typeface="+mn-ea"/>
              </a:rPr>
              <a:t> 함의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원자력안전관리 </a:t>
            </a:r>
            <a:r>
              <a:rPr lang="en-US" altLang="ko-KR" sz="1600" b="1" dirty="0">
                <a:latin typeface="+mn-ea"/>
              </a:rPr>
              <a:t>NSSC </a:t>
            </a:r>
            <a:r>
              <a:rPr lang="ko-KR" altLang="en-US" sz="1600" b="1" dirty="0">
                <a:latin typeface="+mn-ea"/>
              </a:rPr>
              <a:t>기관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외부</a:t>
            </a:r>
            <a:r>
              <a:rPr lang="en-US" altLang="ko-KR" sz="1600" b="1" dirty="0">
                <a:latin typeface="+mn-ea"/>
              </a:rPr>
              <a:t>) </a:t>
            </a:r>
            <a:r>
              <a:rPr lang="ko-KR" altLang="en-US" sz="1600" b="1" dirty="0" err="1" smtClean="0">
                <a:latin typeface="+mn-ea"/>
              </a:rPr>
              <a:t>운영측면과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NSSC </a:t>
            </a:r>
            <a:r>
              <a:rPr lang="ko-KR" altLang="en-US" sz="1600" b="1" dirty="0" smtClean="0">
                <a:latin typeface="+mn-ea"/>
              </a:rPr>
              <a:t>기관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내부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b="1" dirty="0" smtClean="0">
                <a:latin typeface="+mn-ea"/>
              </a:rPr>
              <a:t>운영 측면의 함의가 있음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lnSpc>
                <a:spcPct val="100000"/>
              </a:lnSpc>
              <a:buNone/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-(</a:t>
            </a:r>
            <a:r>
              <a:rPr lang="ko-KR" altLang="en-US" sz="1600" b="1" dirty="0" err="1" smtClean="0">
                <a:latin typeface="+mn-ea"/>
              </a:rPr>
              <a:t>기관외부</a:t>
            </a:r>
            <a:r>
              <a:rPr lang="en-US" altLang="ko-KR" sz="1600" b="1" dirty="0" smtClean="0">
                <a:latin typeface="+mn-ea"/>
              </a:rPr>
              <a:t>)①</a:t>
            </a:r>
            <a:r>
              <a:rPr lang="en-US" altLang="ko-KR" sz="1600" dirty="0" smtClean="0">
                <a:latin typeface="+mn-ea"/>
              </a:rPr>
              <a:t>NSSC</a:t>
            </a:r>
            <a:r>
              <a:rPr lang="ko-KR" altLang="en-US" sz="1600" dirty="0" smtClean="0">
                <a:latin typeface="+mn-ea"/>
              </a:rPr>
              <a:t>의 원자력안전정책홍보를 </a:t>
            </a:r>
            <a:r>
              <a:rPr lang="ko-KR" altLang="en-US" sz="1600" b="1" dirty="0" smtClean="0">
                <a:latin typeface="+mn-ea"/>
              </a:rPr>
              <a:t>현장 맞춤형 소통방식으로 전환할 필요가 있음</a:t>
            </a:r>
            <a:r>
              <a:rPr lang="ko-KR" altLang="en-US" sz="1600" dirty="0" smtClean="0">
                <a:latin typeface="+mn-ea"/>
              </a:rPr>
              <a:t> ②원전 지역주민 중 </a:t>
            </a:r>
            <a:r>
              <a:rPr lang="ko-KR" altLang="en-US" sz="1600" b="1" dirty="0" smtClean="0">
                <a:latin typeface="+mn-ea"/>
              </a:rPr>
              <a:t>고령자에 대한 </a:t>
            </a:r>
            <a:r>
              <a:rPr lang="ko-KR" altLang="en-US" sz="1600" b="1" dirty="0" err="1" smtClean="0">
                <a:latin typeface="+mn-ea"/>
              </a:rPr>
              <a:t>방사선으로부터의</a:t>
            </a:r>
            <a:r>
              <a:rPr lang="ko-KR" altLang="en-US" sz="1600" b="1" dirty="0" smtClean="0">
                <a:latin typeface="+mn-ea"/>
              </a:rPr>
              <a:t> 주민보호 대책마련 </a:t>
            </a:r>
            <a:r>
              <a:rPr lang="ko-KR" altLang="en-US" sz="1600" dirty="0" smtClean="0">
                <a:latin typeface="+mn-ea"/>
              </a:rPr>
              <a:t>시급 ③축적된 원자력안전관리 빅데이터를 가공변환하여 </a:t>
            </a:r>
            <a:r>
              <a:rPr lang="ko-KR" altLang="en-US" sz="1600" b="1" dirty="0" smtClean="0">
                <a:latin typeface="+mn-ea"/>
              </a:rPr>
              <a:t>창의적이고 생산적인 방식으로 원자력안전관리기준을 제공하는 </a:t>
            </a:r>
            <a:r>
              <a:rPr lang="ko-KR" altLang="en-US" sz="1600" b="1" dirty="0" err="1" smtClean="0">
                <a:latin typeface="+mn-ea"/>
              </a:rPr>
              <a:t>적극행정</a:t>
            </a:r>
            <a:r>
              <a:rPr lang="ko-KR" altLang="en-US" sz="1600" dirty="0" smtClean="0">
                <a:latin typeface="+mn-ea"/>
              </a:rPr>
              <a:t> 필요</a:t>
            </a:r>
            <a:endParaRPr lang="en-US" altLang="ko-KR" sz="1600" dirty="0" smtClean="0">
              <a:latin typeface="+mn-ea"/>
            </a:endParaRPr>
          </a:p>
          <a:p>
            <a:pPr marL="273050" indent="-273050">
              <a:lnSpc>
                <a:spcPct val="100000"/>
              </a:lnSpc>
              <a:buNone/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-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err="1" smtClean="0">
                <a:latin typeface="+mn-ea"/>
              </a:rPr>
              <a:t>기관내부</a:t>
            </a:r>
            <a:r>
              <a:rPr lang="en-US" altLang="ko-KR" sz="1600" b="1" dirty="0" smtClean="0">
                <a:latin typeface="+mn-ea"/>
              </a:rPr>
              <a:t>)①</a:t>
            </a:r>
            <a:r>
              <a:rPr lang="en-US" altLang="ko-KR" sz="1600" dirty="0" smtClean="0">
                <a:latin typeface="+mn-ea"/>
              </a:rPr>
              <a:t>NSSC </a:t>
            </a:r>
            <a:r>
              <a:rPr lang="ko-KR" altLang="en-US" sz="1600" dirty="0" smtClean="0">
                <a:latin typeface="+mn-ea"/>
              </a:rPr>
              <a:t>사업에 대한 기관 주요업무 </a:t>
            </a:r>
            <a:r>
              <a:rPr lang="ko-KR" altLang="en-US" sz="1600" b="1" dirty="0" err="1" smtClean="0">
                <a:latin typeface="+mn-ea"/>
              </a:rPr>
              <a:t>단위과제별</a:t>
            </a:r>
            <a:r>
              <a:rPr lang="ko-KR" altLang="en-US" sz="1600" b="1" dirty="0" smtClean="0">
                <a:latin typeface="+mn-ea"/>
              </a:rPr>
              <a:t> 주민 만족도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수요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를 반영 위원회 중요 </a:t>
            </a:r>
            <a:r>
              <a:rPr lang="ko-KR" altLang="en-US" sz="1600" b="1" dirty="0" err="1" smtClean="0">
                <a:latin typeface="+mn-ea"/>
              </a:rPr>
              <a:t>직무급</a:t>
            </a:r>
            <a:r>
              <a:rPr lang="ko-KR" altLang="en-US" sz="1600" b="1" dirty="0" smtClean="0">
                <a:latin typeface="+mn-ea"/>
              </a:rPr>
              <a:t> 선정 및 </a:t>
            </a:r>
            <a:r>
              <a:rPr lang="ko-KR" altLang="en-US" sz="1600" b="1" dirty="0" err="1" smtClean="0">
                <a:latin typeface="+mn-ea"/>
              </a:rPr>
              <a:t>성과평과에</a:t>
            </a:r>
            <a:r>
              <a:rPr lang="ko-KR" altLang="en-US" sz="1600" b="1" dirty="0" smtClean="0">
                <a:latin typeface="+mn-ea"/>
              </a:rPr>
              <a:t> 필요한 </a:t>
            </a:r>
            <a:r>
              <a:rPr lang="ko-KR" altLang="en-US" sz="1600" b="1" dirty="0" err="1" smtClean="0">
                <a:latin typeface="+mn-ea"/>
              </a:rPr>
              <a:t>기초정보</a:t>
            </a:r>
            <a:r>
              <a:rPr lang="ko-KR" altLang="en-US" sz="1600" b="1" dirty="0" smtClean="0">
                <a:latin typeface="+mn-ea"/>
              </a:rPr>
              <a:t> 수집 </a:t>
            </a:r>
            <a:r>
              <a:rPr lang="en-US" altLang="ko-KR" sz="1600" b="1" dirty="0" smtClean="0">
                <a:latin typeface="+mn-ea"/>
              </a:rPr>
              <a:t>② </a:t>
            </a:r>
            <a:r>
              <a:rPr lang="ko-KR" altLang="en-US" sz="1600" dirty="0" err="1" smtClean="0">
                <a:latin typeface="+mn-ea"/>
              </a:rPr>
              <a:t>해체원전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RER </a:t>
            </a:r>
            <a:r>
              <a:rPr lang="ko-KR" altLang="en-US" sz="1600" dirty="0" smtClean="0">
                <a:latin typeface="+mn-ea"/>
              </a:rPr>
              <a:t>및 </a:t>
            </a:r>
            <a:r>
              <a:rPr lang="ko-KR" altLang="en-US" sz="1600" dirty="0" err="1" smtClean="0">
                <a:latin typeface="+mn-ea"/>
              </a:rPr>
              <a:t>해체계획서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주민의견수렴 및 공람을</a:t>
            </a:r>
            <a:r>
              <a:rPr lang="ko-KR" altLang="en-US" sz="1600" dirty="0" smtClean="0">
                <a:latin typeface="+mn-ea"/>
              </a:rPr>
              <a:t> 초안작성 시 뿐만 아니라 </a:t>
            </a:r>
            <a:r>
              <a:rPr lang="ko-KR" altLang="en-US" sz="1600" b="1" dirty="0" smtClean="0">
                <a:latin typeface="+mn-ea"/>
              </a:rPr>
              <a:t>최종 </a:t>
            </a:r>
            <a:r>
              <a:rPr lang="ko-KR" altLang="en-US" sz="1600" b="1" dirty="0" err="1" smtClean="0">
                <a:latin typeface="+mn-ea"/>
              </a:rPr>
              <a:t>해체원전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RER </a:t>
            </a:r>
            <a:r>
              <a:rPr lang="ko-KR" altLang="en-US" sz="1600" b="1" dirty="0" smtClean="0">
                <a:latin typeface="+mn-ea"/>
              </a:rPr>
              <a:t>및 </a:t>
            </a:r>
            <a:r>
              <a:rPr lang="ko-KR" altLang="en-US" sz="1600" b="1" dirty="0" err="1" smtClean="0">
                <a:latin typeface="+mn-ea"/>
              </a:rPr>
              <a:t>해체계획서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예비해체계획서 포함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까지 확대 적용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lnSpc>
                <a:spcPct val="100000"/>
              </a:lnSpc>
              <a:buNone/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⇒ </a:t>
            </a:r>
            <a:r>
              <a:rPr lang="ko-KR" altLang="en-US" sz="1600" b="1" dirty="0" smtClean="0">
                <a:latin typeface="+mn-ea"/>
              </a:rPr>
              <a:t>상당수 원전지역주민들이 투명한 원자력안전 적극정보공개를 </a:t>
            </a:r>
            <a:r>
              <a:rPr lang="ko-KR" altLang="en-US" sz="1600" dirty="0" smtClean="0">
                <a:latin typeface="+mn-ea"/>
              </a:rPr>
              <a:t>요구하고 있음 </a:t>
            </a:r>
            <a:endParaRPr lang="en-US" altLang="ko-KR" sz="1600" dirty="0" smtClean="0"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결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D9DA7D9-DCB0-4B19-8C89-03DEBC0200A4}"/>
              </a:ext>
            </a:extLst>
          </p:cNvPr>
          <p:cNvGrpSpPr/>
          <p:nvPr/>
        </p:nvGrpSpPr>
        <p:grpSpPr>
          <a:xfrm>
            <a:off x="831238" y="2009571"/>
            <a:ext cx="216157" cy="187662"/>
            <a:chOff x="2952485" y="3289971"/>
            <a:chExt cx="1374034" cy="1369992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35B2950-4075-4EE1-AB24-360DE93D3DE0}"/>
                </a:ext>
              </a:extLst>
            </p:cNvPr>
            <p:cNvSpPr/>
            <p:nvPr/>
          </p:nvSpPr>
          <p:spPr>
            <a:xfrm>
              <a:off x="2952485" y="4438211"/>
              <a:ext cx="1374034" cy="2217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그룹 40">
              <a:extLst>
                <a:ext uri="{FF2B5EF4-FFF2-40B4-BE49-F238E27FC236}">
                  <a16:creationId xmlns:a16="http://schemas.microsoft.com/office/drawing/2014/main" id="{B37DE351-ED79-4B8A-B06E-5C0DA8C78CA6}"/>
                </a:ext>
              </a:extLst>
            </p:cNvPr>
            <p:cNvGrpSpPr/>
            <p:nvPr/>
          </p:nvGrpSpPr>
          <p:grpSpPr>
            <a:xfrm>
              <a:off x="2992235" y="3289971"/>
              <a:ext cx="1294014" cy="1294012"/>
              <a:chOff x="618598" y="2844014"/>
              <a:chExt cx="1708136" cy="1708136"/>
            </a:xfrm>
          </p:grpSpPr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EB269CC0-29CB-4DD3-BDBB-AB23B7FD1D5A}"/>
                  </a:ext>
                </a:extLst>
              </p:cNvPr>
              <p:cNvSpPr/>
              <p:nvPr/>
            </p:nvSpPr>
            <p:spPr>
              <a:xfrm>
                <a:off x="618598" y="2844014"/>
                <a:ext cx="1708136" cy="1708136"/>
              </a:xfrm>
              <a:prstGeom prst="ellipse">
                <a:avLst/>
              </a:prstGeom>
              <a:gradFill>
                <a:gsLst>
                  <a:gs pos="0">
                    <a:srgbClr val="9EC60C"/>
                  </a:gs>
                  <a:gs pos="100000">
                    <a:srgbClr val="92B80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98500" h="3175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08EAF438-B5AF-4CBA-BE12-5630F813ECE3}"/>
                  </a:ext>
                </a:extLst>
              </p:cNvPr>
              <p:cNvSpPr/>
              <p:nvPr/>
            </p:nvSpPr>
            <p:spPr>
              <a:xfrm rot="20946309">
                <a:off x="855876" y="3023372"/>
                <a:ext cx="606789" cy="303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2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F1C97616-CF33-4EC1-AE08-1DB8709D78F5}"/>
                </a:ext>
              </a:extLst>
            </p:cNvPr>
            <p:cNvSpPr/>
            <p:nvPr/>
          </p:nvSpPr>
          <p:spPr>
            <a:xfrm>
              <a:off x="3183386" y="3314700"/>
              <a:ext cx="911714" cy="753154"/>
            </a:xfrm>
            <a:prstGeom prst="ellipse">
              <a:avLst/>
            </a:prstGeom>
            <a:gradFill>
              <a:gsLst>
                <a:gs pos="0">
                  <a:schemeClr val="bg1">
                    <a:alpha val="68000"/>
                  </a:schemeClr>
                </a:gs>
                <a:gs pos="53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7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2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연구</a:t>
            </a:r>
            <a:r>
              <a:rPr lang="ko-KR" altLang="en-US" sz="2400" dirty="0"/>
              <a:t> </a:t>
            </a:r>
            <a:r>
              <a:rPr lang="ko-KR" altLang="en-US" sz="2400" dirty="0" smtClean="0"/>
              <a:t>함의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한계와 시사점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52683" y="1634828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955799"/>
            <a:ext cx="10421645" cy="4397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 b="1" dirty="0" smtClean="0">
                <a:latin typeface="+mn-ea"/>
              </a:rPr>
              <a:t>연구 한계</a:t>
            </a:r>
            <a:endParaRPr lang="en-US" altLang="ko-KR" sz="2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1600" dirty="0" smtClean="0">
                <a:latin typeface="+mn-ea"/>
              </a:rPr>
              <a:t>국내 영구정지 </a:t>
            </a:r>
            <a:r>
              <a:rPr lang="ko-KR" altLang="en-US" sz="1600" dirty="0" err="1" smtClean="0">
                <a:latin typeface="+mn-ea"/>
              </a:rPr>
              <a:t>최초결정이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2017</a:t>
            </a:r>
            <a:r>
              <a:rPr lang="ko-KR" altLang="en-US" sz="1600" dirty="0" smtClean="0">
                <a:latin typeface="+mn-ea"/>
              </a:rPr>
              <a:t>년 </a:t>
            </a:r>
            <a:r>
              <a:rPr lang="en-US" altLang="ko-KR" sz="1600" dirty="0" smtClean="0">
                <a:latin typeface="+mn-ea"/>
              </a:rPr>
              <a:t>6</a:t>
            </a:r>
            <a:r>
              <a:rPr lang="ko-KR" altLang="en-US" sz="1600" dirty="0" smtClean="0">
                <a:latin typeface="+mn-ea"/>
              </a:rPr>
              <a:t>월에 결정되었고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해체원전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RER </a:t>
            </a:r>
            <a:r>
              <a:rPr lang="ko-KR" altLang="en-US" sz="1600" dirty="0" smtClean="0">
                <a:latin typeface="+mn-ea"/>
              </a:rPr>
              <a:t>및 </a:t>
            </a:r>
            <a:r>
              <a:rPr lang="ko-KR" altLang="en-US" sz="1600" dirty="0" err="1" smtClean="0">
                <a:latin typeface="+mn-ea"/>
              </a:rPr>
              <a:t>해체계획</a:t>
            </a:r>
            <a:r>
              <a:rPr lang="ko-KR" altLang="en-US" sz="1600" dirty="0" smtClean="0">
                <a:latin typeface="+mn-ea"/>
              </a:rPr>
              <a:t> 주민의견수렴도 </a:t>
            </a:r>
            <a:r>
              <a:rPr lang="en-US" altLang="ko-KR" sz="1600" dirty="0" smtClean="0">
                <a:latin typeface="+mn-ea"/>
              </a:rPr>
              <a:t>2018</a:t>
            </a:r>
            <a:r>
              <a:rPr lang="ko-KR" altLang="en-US" sz="1600" dirty="0" smtClean="0">
                <a:latin typeface="+mn-ea"/>
              </a:rPr>
              <a:t>년에 처음 적용되는 등 </a:t>
            </a:r>
            <a:r>
              <a:rPr lang="ko-KR" altLang="en-US" sz="1600" b="1" dirty="0" smtClean="0">
                <a:latin typeface="+mn-ea"/>
              </a:rPr>
              <a:t>제도의 현장 적용이 초기단계</a:t>
            </a:r>
            <a:r>
              <a:rPr lang="ko-KR" altLang="en-US" sz="1600" dirty="0" smtClean="0">
                <a:latin typeface="+mn-ea"/>
              </a:rPr>
              <a:t>라 </a:t>
            </a:r>
            <a:endParaRPr lang="en-US" altLang="ko-KR" sz="1600" dirty="0" smtClean="0">
              <a:latin typeface="+mn-ea"/>
            </a:endParaRPr>
          </a:p>
          <a:p>
            <a:pPr marL="273050" indent="-273050">
              <a:buNone/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- </a:t>
            </a:r>
            <a:r>
              <a:rPr lang="ko-KR" altLang="en-US" sz="1600" dirty="0" smtClean="0">
                <a:latin typeface="+mn-ea"/>
              </a:rPr>
              <a:t>원전지역주민의 </a:t>
            </a:r>
            <a:r>
              <a:rPr lang="ko-KR" altLang="en-US" sz="1600" b="1" dirty="0" smtClean="0">
                <a:latin typeface="+mn-ea"/>
              </a:rPr>
              <a:t>원자력 안전관리 주민참여권이 제대로 행사되지 못해</a:t>
            </a:r>
            <a:r>
              <a:rPr lang="en-US" altLang="ko-KR" sz="1600" b="1" dirty="0" smtClean="0">
                <a:latin typeface="+mn-ea"/>
              </a:rPr>
              <a:t>,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원전지역주민의 인식과 태도변화 과정에 대한 심층적 연구로 이어지지 못하였음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buNone/>
            </a:pPr>
            <a:endParaRPr lang="en-US" altLang="ko-KR" sz="1600" b="1" dirty="0" smtClean="0"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000" b="1" dirty="0" smtClean="0">
                <a:latin typeface="+mn-ea"/>
              </a:rPr>
              <a:t>향후 연구과제</a:t>
            </a:r>
            <a:r>
              <a:rPr lang="en-US" altLang="ko-KR" sz="2000" b="1" dirty="0" smtClean="0">
                <a:latin typeface="+mn-ea"/>
              </a:rPr>
              <a:t>(</a:t>
            </a:r>
            <a:r>
              <a:rPr lang="ko-KR" altLang="en-US" sz="2000" b="1" dirty="0" smtClean="0">
                <a:latin typeface="+mn-ea"/>
              </a:rPr>
              <a:t>시사점</a:t>
            </a:r>
            <a:r>
              <a:rPr lang="en-US" altLang="ko-KR" sz="2000" b="1" dirty="0" smtClean="0">
                <a:latin typeface="+mn-ea"/>
              </a:rPr>
              <a:t>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ko-KR" altLang="en-US" sz="1600" dirty="0" smtClean="0">
                <a:latin typeface="+mn-ea"/>
              </a:rPr>
              <a:t>원전지역주민의 원자력안전에 대한 인식과 태도를 결정하는 </a:t>
            </a:r>
            <a:r>
              <a:rPr lang="ko-KR" altLang="en-US" sz="1600" b="1" dirty="0" smtClean="0">
                <a:latin typeface="+mn-ea"/>
              </a:rPr>
              <a:t>최고 영향 요인은 무엇</a:t>
            </a:r>
            <a:r>
              <a:rPr lang="ko-KR" altLang="en-US" sz="1600" dirty="0" smtClean="0">
                <a:latin typeface="+mn-ea"/>
              </a:rPr>
              <a:t>인가</a:t>
            </a:r>
            <a:r>
              <a:rPr lang="en-US" altLang="ko-KR" sz="1600" dirty="0" smtClean="0">
                <a:latin typeface="+mn-ea"/>
              </a:rPr>
              <a:t>?</a:t>
            </a:r>
            <a:r>
              <a:rPr lang="en-US" altLang="ko-KR" sz="1600" b="1" dirty="0" smtClean="0">
                <a:latin typeface="+mn-ea"/>
              </a:rPr>
              <a:t>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ko-KR" altLang="en-US" sz="1600" dirty="0" smtClean="0">
                <a:latin typeface="+mn-ea"/>
              </a:rPr>
              <a:t>인식과 태도를 결정하는 </a:t>
            </a:r>
            <a:r>
              <a:rPr lang="ko-KR" altLang="en-US" sz="1600" dirty="0" err="1" smtClean="0">
                <a:latin typeface="+mn-ea"/>
              </a:rPr>
              <a:t>영향요인과</a:t>
            </a:r>
            <a:r>
              <a:rPr lang="ko-KR" altLang="en-US" sz="1600" dirty="0" smtClean="0">
                <a:latin typeface="+mn-ea"/>
              </a:rPr>
              <a:t> 원전지역주민들의 원자력안전 정보습득매체 유형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쌍방향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단방향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간에는 어떠한 관계가 있는가</a:t>
            </a:r>
            <a:r>
              <a:rPr lang="en-US" altLang="ko-KR" sz="1600" dirty="0" smtClean="0">
                <a:latin typeface="+mn-ea"/>
              </a:rPr>
              <a:t>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ko-KR" altLang="en-US" sz="1600" dirty="0" smtClean="0">
                <a:latin typeface="+mn-ea"/>
              </a:rPr>
              <a:t>상기 관계는 원전소재지역의 사회적 경제적 정치적 문화적역사적 제도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경험</a:t>
            </a:r>
            <a:r>
              <a:rPr lang="en-US" altLang="ko-KR" sz="1600" dirty="0" smtClean="0">
                <a:latin typeface="+mn-ea"/>
              </a:rPr>
              <a:t>)</a:t>
            </a:r>
            <a:r>
              <a:rPr lang="ko-KR" altLang="en-US" sz="1600" dirty="0" smtClean="0">
                <a:latin typeface="+mn-ea"/>
              </a:rPr>
              <a:t>별로 어떠한 차이를 보이는가</a:t>
            </a:r>
            <a:r>
              <a:rPr lang="en-US" altLang="ko-KR" sz="1600" dirty="0" smtClean="0">
                <a:latin typeface="+mn-ea"/>
              </a:rPr>
              <a:t>?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결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D9DA7D9-DCB0-4B19-8C89-03DEBC0200A4}"/>
              </a:ext>
            </a:extLst>
          </p:cNvPr>
          <p:cNvGrpSpPr/>
          <p:nvPr/>
        </p:nvGrpSpPr>
        <p:grpSpPr>
          <a:xfrm>
            <a:off x="866408" y="1970289"/>
            <a:ext cx="216157" cy="187662"/>
            <a:chOff x="2952485" y="3289971"/>
            <a:chExt cx="1374034" cy="1369992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35B2950-4075-4EE1-AB24-360DE93D3DE0}"/>
                </a:ext>
              </a:extLst>
            </p:cNvPr>
            <p:cNvSpPr/>
            <p:nvPr/>
          </p:nvSpPr>
          <p:spPr>
            <a:xfrm>
              <a:off x="2952485" y="4438211"/>
              <a:ext cx="1374034" cy="2217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그룹 40">
              <a:extLst>
                <a:ext uri="{FF2B5EF4-FFF2-40B4-BE49-F238E27FC236}">
                  <a16:creationId xmlns:a16="http://schemas.microsoft.com/office/drawing/2014/main" id="{B37DE351-ED79-4B8A-B06E-5C0DA8C78CA6}"/>
                </a:ext>
              </a:extLst>
            </p:cNvPr>
            <p:cNvGrpSpPr/>
            <p:nvPr/>
          </p:nvGrpSpPr>
          <p:grpSpPr>
            <a:xfrm>
              <a:off x="2992235" y="3289971"/>
              <a:ext cx="1294014" cy="1294012"/>
              <a:chOff x="618598" y="2844014"/>
              <a:chExt cx="1708136" cy="1708136"/>
            </a:xfrm>
          </p:grpSpPr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EB269CC0-29CB-4DD3-BDBB-AB23B7FD1D5A}"/>
                  </a:ext>
                </a:extLst>
              </p:cNvPr>
              <p:cNvSpPr/>
              <p:nvPr/>
            </p:nvSpPr>
            <p:spPr>
              <a:xfrm>
                <a:off x="618598" y="2844014"/>
                <a:ext cx="1708136" cy="1708136"/>
              </a:xfrm>
              <a:prstGeom prst="ellipse">
                <a:avLst/>
              </a:prstGeom>
              <a:gradFill>
                <a:gsLst>
                  <a:gs pos="0">
                    <a:srgbClr val="9EC60C"/>
                  </a:gs>
                  <a:gs pos="100000">
                    <a:srgbClr val="92B80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98500" h="3175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08EAF438-B5AF-4CBA-BE12-5630F813ECE3}"/>
                  </a:ext>
                </a:extLst>
              </p:cNvPr>
              <p:cNvSpPr/>
              <p:nvPr/>
            </p:nvSpPr>
            <p:spPr>
              <a:xfrm rot="20946309">
                <a:off x="855876" y="3023372"/>
                <a:ext cx="606789" cy="303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2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F1C97616-CF33-4EC1-AE08-1DB8709D78F5}"/>
                </a:ext>
              </a:extLst>
            </p:cNvPr>
            <p:cNvSpPr/>
            <p:nvPr/>
          </p:nvSpPr>
          <p:spPr>
            <a:xfrm>
              <a:off x="3183386" y="3314700"/>
              <a:ext cx="911714" cy="753154"/>
            </a:xfrm>
            <a:prstGeom prst="ellipse">
              <a:avLst/>
            </a:prstGeom>
            <a:gradFill>
              <a:gsLst>
                <a:gs pos="0">
                  <a:schemeClr val="bg1">
                    <a:alpha val="68000"/>
                  </a:schemeClr>
                </a:gs>
                <a:gs pos="53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ED9DA7D9-DCB0-4B19-8C89-03DEBC0200A4}"/>
              </a:ext>
            </a:extLst>
          </p:cNvPr>
          <p:cNvGrpSpPr/>
          <p:nvPr/>
        </p:nvGrpSpPr>
        <p:grpSpPr>
          <a:xfrm>
            <a:off x="914060" y="3949057"/>
            <a:ext cx="216157" cy="187662"/>
            <a:chOff x="2952485" y="3289971"/>
            <a:chExt cx="1374034" cy="1369992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A35B2950-4075-4EE1-AB24-360DE93D3DE0}"/>
                </a:ext>
              </a:extLst>
            </p:cNvPr>
            <p:cNvSpPr/>
            <p:nvPr/>
          </p:nvSpPr>
          <p:spPr>
            <a:xfrm>
              <a:off x="2952485" y="4438211"/>
              <a:ext cx="1374034" cy="2217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40">
              <a:extLst>
                <a:ext uri="{FF2B5EF4-FFF2-40B4-BE49-F238E27FC236}">
                  <a16:creationId xmlns:a16="http://schemas.microsoft.com/office/drawing/2014/main" id="{B37DE351-ED79-4B8A-B06E-5C0DA8C78CA6}"/>
                </a:ext>
              </a:extLst>
            </p:cNvPr>
            <p:cNvGrpSpPr/>
            <p:nvPr/>
          </p:nvGrpSpPr>
          <p:grpSpPr>
            <a:xfrm>
              <a:off x="2992235" y="3289971"/>
              <a:ext cx="1294014" cy="1294012"/>
              <a:chOff x="618598" y="2844014"/>
              <a:chExt cx="1708136" cy="1708136"/>
            </a:xfrm>
          </p:grpSpPr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EB269CC0-29CB-4DD3-BDBB-AB23B7FD1D5A}"/>
                  </a:ext>
                </a:extLst>
              </p:cNvPr>
              <p:cNvSpPr/>
              <p:nvPr/>
            </p:nvSpPr>
            <p:spPr>
              <a:xfrm>
                <a:off x="618598" y="2844014"/>
                <a:ext cx="1708136" cy="1708136"/>
              </a:xfrm>
              <a:prstGeom prst="ellipse">
                <a:avLst/>
              </a:prstGeom>
              <a:gradFill>
                <a:gsLst>
                  <a:gs pos="0">
                    <a:srgbClr val="9EC60C"/>
                  </a:gs>
                  <a:gs pos="100000">
                    <a:srgbClr val="92B80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98500" h="3175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08EAF438-B5AF-4CBA-BE12-5630F813ECE3}"/>
                  </a:ext>
                </a:extLst>
              </p:cNvPr>
              <p:cNvSpPr/>
              <p:nvPr/>
            </p:nvSpPr>
            <p:spPr>
              <a:xfrm rot="20946309">
                <a:off x="855876" y="3023372"/>
                <a:ext cx="606789" cy="303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2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F1C97616-CF33-4EC1-AE08-1DB8709D78F5}"/>
                </a:ext>
              </a:extLst>
            </p:cNvPr>
            <p:cNvSpPr/>
            <p:nvPr/>
          </p:nvSpPr>
          <p:spPr>
            <a:xfrm>
              <a:off x="3183386" y="3314700"/>
              <a:ext cx="911714" cy="753154"/>
            </a:xfrm>
            <a:prstGeom prst="ellipse">
              <a:avLst/>
            </a:prstGeom>
            <a:gradFill>
              <a:gsLst>
                <a:gs pos="0">
                  <a:schemeClr val="bg1">
                    <a:alpha val="68000"/>
                  </a:schemeClr>
                </a:gs>
                <a:gs pos="53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736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1. </a:t>
            </a:r>
            <a:r>
              <a:rPr lang="ko-KR" altLang="en-US" sz="2400" dirty="0" smtClean="0"/>
              <a:t>연구배경 및 목적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87853" y="1674110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955800"/>
            <a:ext cx="10421645" cy="4472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 b="1" dirty="0" smtClean="0">
                <a:latin typeface="+mn-ea"/>
              </a:rPr>
              <a:t>연구 배경</a:t>
            </a:r>
            <a:endParaRPr lang="en-US" altLang="ko-KR" sz="2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국내외 원자력안전정책의 변화</a:t>
            </a:r>
            <a:endParaRPr lang="en-US" altLang="ko-KR" sz="16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1600" b="1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- (</a:t>
            </a:r>
            <a:r>
              <a:rPr lang="ko-KR" altLang="en-US" sz="1600" dirty="0" smtClean="0">
                <a:latin typeface="+mn-ea"/>
              </a:rPr>
              <a:t>국내</a:t>
            </a:r>
            <a:r>
              <a:rPr lang="en-US" altLang="ko-KR" sz="1600" dirty="0" smtClean="0">
                <a:latin typeface="+mn-ea"/>
              </a:rPr>
              <a:t>) </a:t>
            </a:r>
            <a:r>
              <a:rPr lang="ko-KR" altLang="en-US" sz="1600" dirty="0" err="1" smtClean="0">
                <a:latin typeface="+mn-ea"/>
              </a:rPr>
              <a:t>태양광〮풍력</a:t>
            </a:r>
            <a:r>
              <a:rPr lang="ko-KR" altLang="en-US" sz="1600" dirty="0" smtClean="0">
                <a:latin typeface="+mn-ea"/>
              </a:rPr>
              <a:t> 등 대체에너지원 확대 및 원자력 축소</a:t>
            </a:r>
            <a:r>
              <a:rPr lang="en-US" altLang="ko-KR" sz="1600" dirty="0" smtClean="0">
                <a:latin typeface="+mn-ea"/>
              </a:rPr>
              <a:t>*, </a:t>
            </a:r>
            <a:r>
              <a:rPr lang="ko-KR" altLang="en-US" sz="1600" dirty="0" err="1" smtClean="0">
                <a:latin typeface="+mn-ea"/>
              </a:rPr>
              <a:t>국제핵융합로〮국내핵융합로개발사업</a:t>
            </a:r>
            <a:r>
              <a:rPr lang="ko-KR" altLang="en-US" sz="1600" dirty="0" smtClean="0">
                <a:latin typeface="+mn-ea"/>
              </a:rPr>
              <a:t> 지속적 확대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  ※ </a:t>
            </a:r>
            <a:r>
              <a:rPr lang="ko-KR" altLang="en-US" sz="1600" dirty="0" smtClean="0">
                <a:latin typeface="+mn-ea"/>
              </a:rPr>
              <a:t>원자력 축소 </a:t>
            </a:r>
            <a:r>
              <a:rPr lang="en-US" altLang="ko-KR" sz="1600" dirty="0" smtClean="0">
                <a:latin typeface="+mn-ea"/>
              </a:rPr>
              <a:t>: </a:t>
            </a:r>
            <a:r>
              <a:rPr lang="ko-KR" altLang="en-US" sz="1600" dirty="0" smtClean="0">
                <a:latin typeface="+mn-ea"/>
              </a:rPr>
              <a:t>신규원전건설 </a:t>
            </a:r>
            <a:r>
              <a:rPr lang="en-US" altLang="ko-KR" sz="1600" dirty="0" smtClean="0">
                <a:latin typeface="+mn-ea"/>
              </a:rPr>
              <a:t>6</a:t>
            </a:r>
            <a:r>
              <a:rPr lang="ko-KR" altLang="en-US" sz="1600" dirty="0" smtClean="0">
                <a:latin typeface="+mn-ea"/>
              </a:rPr>
              <a:t>기 백지화 및 노후 원전 </a:t>
            </a:r>
            <a:r>
              <a:rPr lang="en-US" altLang="ko-KR" sz="1600" dirty="0" smtClean="0">
                <a:latin typeface="+mn-ea"/>
              </a:rPr>
              <a:t>14</a:t>
            </a:r>
            <a:r>
              <a:rPr lang="ko-KR" altLang="en-US" sz="1600" dirty="0" smtClean="0">
                <a:latin typeface="+mn-ea"/>
              </a:rPr>
              <a:t>기 수명연장 금지</a:t>
            </a:r>
            <a:r>
              <a:rPr lang="en-US" altLang="ko-KR" sz="1600" dirty="0" smtClean="0">
                <a:latin typeface="+mn-ea"/>
              </a:rPr>
              <a:t>(2038</a:t>
            </a:r>
            <a:r>
              <a:rPr lang="ko-KR" altLang="en-US" sz="1600" dirty="0" smtClean="0">
                <a:latin typeface="+mn-ea"/>
              </a:rPr>
              <a:t>년까지 </a:t>
            </a:r>
            <a:r>
              <a:rPr lang="ko-KR" altLang="en-US" sz="1600" dirty="0" err="1" smtClean="0">
                <a:latin typeface="+mn-ea"/>
              </a:rPr>
              <a:t>현재운영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14</a:t>
            </a:r>
            <a:r>
              <a:rPr lang="ko-KR" altLang="en-US" sz="1600" dirty="0" smtClean="0">
                <a:latin typeface="+mn-ea"/>
              </a:rPr>
              <a:t>기 감축</a:t>
            </a:r>
            <a:r>
              <a:rPr lang="en-US" altLang="ko-KR" sz="1600" dirty="0" smtClean="0">
                <a:latin typeface="+mn-ea"/>
              </a:rPr>
              <a:t>)</a:t>
            </a: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dirty="0" smtClean="0">
                <a:latin typeface="+mn-ea"/>
              </a:rPr>
              <a:t>  - (</a:t>
            </a:r>
            <a:r>
              <a:rPr lang="ko-KR" altLang="en-US" sz="1600" dirty="0" smtClean="0">
                <a:latin typeface="+mn-ea"/>
              </a:rPr>
              <a:t>국외</a:t>
            </a:r>
            <a:r>
              <a:rPr lang="en-US" altLang="ko-KR" sz="1600" dirty="0" smtClean="0">
                <a:latin typeface="+mn-ea"/>
              </a:rPr>
              <a:t>) </a:t>
            </a:r>
            <a:r>
              <a:rPr lang="ko-KR" altLang="en-US" sz="1600" dirty="0" smtClean="0">
                <a:latin typeface="+mn-ea"/>
              </a:rPr>
              <a:t>후쿠시마 원전사고 이후 각 국의 특성 및 정책방향에 따라 원전유지확대 혹은 원전 </a:t>
            </a:r>
            <a:r>
              <a:rPr lang="ko-KR" altLang="en-US" sz="1600" dirty="0" err="1" smtClean="0">
                <a:latin typeface="+mn-ea"/>
              </a:rPr>
              <a:t>축소〮폐지</a:t>
            </a:r>
            <a:endParaRPr lang="en-US" altLang="ko-KR" sz="1600" dirty="0" smtClean="0">
              <a:latin typeface="+mn-ea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 양 </a:t>
            </a:r>
            <a:r>
              <a:rPr lang="ko-KR" altLang="en-US" sz="1600" b="1" dirty="0" err="1" smtClean="0">
                <a:latin typeface="+mn-ea"/>
              </a:rPr>
              <a:t>방향적</a:t>
            </a:r>
            <a:r>
              <a:rPr lang="ko-KR" altLang="en-US" sz="1600" b="1" dirty="0" smtClean="0">
                <a:latin typeface="+mn-ea"/>
              </a:rPr>
              <a:t> 원자력안전규제 제도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시스템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b="1" dirty="0" smtClean="0">
                <a:latin typeface="+mn-ea"/>
              </a:rPr>
              <a:t>강화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원자력안전법 개정</a:t>
            </a:r>
            <a:r>
              <a:rPr lang="en-US" altLang="ko-KR" sz="1600" b="1" dirty="0" smtClean="0">
                <a:latin typeface="+mn-ea"/>
              </a:rPr>
              <a:t>, 2015)</a:t>
            </a:r>
            <a:r>
              <a:rPr lang="ko-KR" altLang="en-US" sz="1600" b="1" dirty="0" smtClean="0">
                <a:latin typeface="+mn-ea"/>
              </a:rPr>
              <a:t> </a:t>
            </a:r>
            <a:endParaRPr lang="en-US" altLang="ko-KR" sz="1600" b="1" dirty="0" smtClean="0">
              <a:latin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- (</a:t>
            </a:r>
            <a:r>
              <a:rPr lang="ko-KR" altLang="en-US" sz="1600" dirty="0" smtClean="0">
                <a:latin typeface="+mn-ea"/>
              </a:rPr>
              <a:t>규제기관</a:t>
            </a:r>
            <a:r>
              <a:rPr lang="en-US" altLang="ko-KR" sz="1600" dirty="0" smtClean="0">
                <a:latin typeface="+mn-ea"/>
              </a:rPr>
              <a:t>) </a:t>
            </a:r>
            <a:r>
              <a:rPr lang="ko-KR" altLang="en-US" sz="1600" dirty="0" err="1" smtClean="0">
                <a:latin typeface="+mn-ea"/>
              </a:rPr>
              <a:t>원자력안전적극정보공개의무</a:t>
            </a:r>
            <a:r>
              <a:rPr lang="ko-KR" altLang="en-US" sz="1600" dirty="0" smtClean="0">
                <a:latin typeface="+mn-ea"/>
              </a:rPr>
              <a:t> ∥ 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사업자</a:t>
            </a:r>
            <a:r>
              <a:rPr lang="en-US" altLang="ko-KR" sz="1600" dirty="0" smtClean="0">
                <a:latin typeface="+mn-ea"/>
              </a:rPr>
              <a:t>) </a:t>
            </a:r>
            <a:r>
              <a:rPr lang="ko-KR" altLang="en-US" sz="1600" dirty="0" err="1" smtClean="0">
                <a:latin typeface="+mn-ea"/>
              </a:rPr>
              <a:t>해체원전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RER </a:t>
            </a:r>
            <a:r>
              <a:rPr lang="ko-KR" altLang="en-US" sz="1600" dirty="0" smtClean="0">
                <a:latin typeface="+mn-ea"/>
              </a:rPr>
              <a:t>및 </a:t>
            </a:r>
            <a:r>
              <a:rPr lang="ko-KR" altLang="en-US" sz="1600" dirty="0" err="1" smtClean="0">
                <a:latin typeface="+mn-ea"/>
              </a:rPr>
              <a:t>해체계획서</a:t>
            </a:r>
            <a:r>
              <a:rPr lang="ko-KR" altLang="en-US" sz="1600" dirty="0" smtClean="0">
                <a:latin typeface="+mn-ea"/>
              </a:rPr>
              <a:t> 공람 및 주민의견수렴 의무</a:t>
            </a:r>
            <a:endParaRPr lang="en-US" altLang="ko-KR" sz="1600" dirty="0" smtClean="0">
              <a:latin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ko-KR" sz="1600" dirty="0" smtClean="0">
              <a:latin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2000" b="1" dirty="0" smtClean="0">
                <a:latin typeface="+mn-ea"/>
              </a:rPr>
              <a:t>연구 목적</a:t>
            </a:r>
            <a:endParaRPr lang="en-US" altLang="ko-KR" sz="2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sz="1600" b="1" dirty="0" smtClean="0">
                <a:latin typeface="+mn-ea"/>
              </a:rPr>
              <a:t> 『</a:t>
            </a:r>
            <a:r>
              <a:rPr lang="ko-KR" altLang="en-US" sz="1600" b="1" dirty="0" smtClean="0">
                <a:latin typeface="+mn-ea"/>
              </a:rPr>
              <a:t>원자력안전 주민참여제도 운영과 </a:t>
            </a:r>
            <a:r>
              <a:rPr lang="ko-KR" altLang="en-US" sz="1600" b="1" dirty="0" err="1" smtClean="0">
                <a:latin typeface="+mn-ea"/>
              </a:rPr>
              <a:t>기관활동</a:t>
            </a:r>
            <a:r>
              <a:rPr lang="en-US" altLang="ko-KR" sz="1600" b="1" dirty="0" smtClean="0">
                <a:latin typeface="+mn-ea"/>
              </a:rPr>
              <a:t>』</a:t>
            </a:r>
            <a:r>
              <a:rPr lang="ko-KR" altLang="en-US" sz="1600" b="1" dirty="0" smtClean="0">
                <a:latin typeface="+mn-ea"/>
              </a:rPr>
              <a:t>에 대한 주민만족도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정책효과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 분석 및 제도 개선점 모색 </a:t>
            </a:r>
            <a:endParaRPr lang="en-US" altLang="ko-KR" sz="1600" b="1" dirty="0" smtClean="0">
              <a:latin typeface="+mn-ea"/>
            </a:endParaRPr>
          </a:p>
          <a:p>
            <a:pPr marL="360363" indent="-360363">
              <a:buNone/>
            </a:pPr>
            <a:r>
              <a:rPr lang="en-US" altLang="ko-KR" sz="1600" dirty="0" smtClean="0">
                <a:latin typeface="+mn-ea"/>
                <a:cs typeface="Arial" pitchFamily="34" charset="0"/>
              </a:rPr>
              <a:t>   - 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주민참여제도 운영으로 원자력안전 </a:t>
            </a:r>
            <a:r>
              <a:rPr lang="ko-KR" altLang="en-US" sz="1600" dirty="0" err="1" smtClean="0">
                <a:latin typeface="+mn-ea"/>
                <a:cs typeface="Arial" pitchFamily="34" charset="0"/>
              </a:rPr>
              <a:t>신뢰성〮지역수용성〮사업자의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 원전 안전문화〮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NSSC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의 </a:t>
            </a:r>
            <a:r>
              <a:rPr lang="ko-KR" altLang="en-US" sz="1600" dirty="0" err="1" smtClean="0">
                <a:latin typeface="+mn-ea"/>
                <a:cs typeface="Arial" pitchFamily="34" charset="0"/>
              </a:rPr>
              <a:t>정치적독립〮전문성강화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(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개선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) 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여부와 상기 요인이 원전주변지역주민의 제도와 기관 활동에 대한 주민만족도에 미친 영향 진단 </a:t>
            </a:r>
            <a:endParaRPr lang="en-US" altLang="ko-KR" sz="1600" dirty="0" smtClean="0">
              <a:latin typeface="+mn-ea"/>
              <a:cs typeface="Arial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서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D9DA7D9-DCB0-4B19-8C89-03DEBC0200A4}"/>
              </a:ext>
            </a:extLst>
          </p:cNvPr>
          <p:cNvGrpSpPr/>
          <p:nvPr/>
        </p:nvGrpSpPr>
        <p:grpSpPr>
          <a:xfrm>
            <a:off x="831238" y="2009571"/>
            <a:ext cx="216157" cy="187662"/>
            <a:chOff x="2952485" y="3289971"/>
            <a:chExt cx="1374034" cy="1369992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35B2950-4075-4EE1-AB24-360DE93D3DE0}"/>
                </a:ext>
              </a:extLst>
            </p:cNvPr>
            <p:cNvSpPr/>
            <p:nvPr/>
          </p:nvSpPr>
          <p:spPr>
            <a:xfrm>
              <a:off x="2952485" y="4438211"/>
              <a:ext cx="1374034" cy="2217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그룹 40">
              <a:extLst>
                <a:ext uri="{FF2B5EF4-FFF2-40B4-BE49-F238E27FC236}">
                  <a16:creationId xmlns:a16="http://schemas.microsoft.com/office/drawing/2014/main" id="{B37DE351-ED79-4B8A-B06E-5C0DA8C78CA6}"/>
                </a:ext>
              </a:extLst>
            </p:cNvPr>
            <p:cNvGrpSpPr/>
            <p:nvPr/>
          </p:nvGrpSpPr>
          <p:grpSpPr>
            <a:xfrm>
              <a:off x="2992235" y="3289971"/>
              <a:ext cx="1294014" cy="1294012"/>
              <a:chOff x="618598" y="2844014"/>
              <a:chExt cx="1708136" cy="1708136"/>
            </a:xfrm>
          </p:grpSpPr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EB269CC0-29CB-4DD3-BDBB-AB23B7FD1D5A}"/>
                  </a:ext>
                </a:extLst>
              </p:cNvPr>
              <p:cNvSpPr/>
              <p:nvPr/>
            </p:nvSpPr>
            <p:spPr>
              <a:xfrm>
                <a:off x="618598" y="2844014"/>
                <a:ext cx="1708136" cy="1708136"/>
              </a:xfrm>
              <a:prstGeom prst="ellipse">
                <a:avLst/>
              </a:prstGeom>
              <a:gradFill>
                <a:gsLst>
                  <a:gs pos="0">
                    <a:srgbClr val="9EC60C"/>
                  </a:gs>
                  <a:gs pos="100000">
                    <a:srgbClr val="92B80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98500" h="3175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08EAF438-B5AF-4CBA-BE12-5630F813ECE3}"/>
                  </a:ext>
                </a:extLst>
              </p:cNvPr>
              <p:cNvSpPr/>
              <p:nvPr/>
            </p:nvSpPr>
            <p:spPr>
              <a:xfrm rot="20946309">
                <a:off x="855876" y="3023372"/>
                <a:ext cx="606789" cy="303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2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F1C97616-CF33-4EC1-AE08-1DB8709D78F5}"/>
                </a:ext>
              </a:extLst>
            </p:cNvPr>
            <p:cNvSpPr/>
            <p:nvPr/>
          </p:nvSpPr>
          <p:spPr>
            <a:xfrm>
              <a:off x="3183386" y="3314700"/>
              <a:ext cx="911714" cy="753154"/>
            </a:xfrm>
            <a:prstGeom prst="ellipse">
              <a:avLst/>
            </a:prstGeom>
            <a:gradFill>
              <a:gsLst>
                <a:gs pos="0">
                  <a:schemeClr val="bg1">
                    <a:alpha val="68000"/>
                  </a:schemeClr>
                </a:gs>
                <a:gs pos="53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3</a:t>
            </a:fld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ED9DA7D9-DCB0-4B19-8C89-03DEBC0200A4}"/>
              </a:ext>
            </a:extLst>
          </p:cNvPr>
          <p:cNvGrpSpPr/>
          <p:nvPr/>
        </p:nvGrpSpPr>
        <p:grpSpPr>
          <a:xfrm>
            <a:off x="831238" y="5102370"/>
            <a:ext cx="216157" cy="187662"/>
            <a:chOff x="2952485" y="3289971"/>
            <a:chExt cx="1374034" cy="1369992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A35B2950-4075-4EE1-AB24-360DE93D3DE0}"/>
                </a:ext>
              </a:extLst>
            </p:cNvPr>
            <p:cNvSpPr/>
            <p:nvPr/>
          </p:nvSpPr>
          <p:spPr>
            <a:xfrm>
              <a:off x="2952485" y="4438211"/>
              <a:ext cx="1374034" cy="2217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40">
              <a:extLst>
                <a:ext uri="{FF2B5EF4-FFF2-40B4-BE49-F238E27FC236}">
                  <a16:creationId xmlns:a16="http://schemas.microsoft.com/office/drawing/2014/main" id="{B37DE351-ED79-4B8A-B06E-5C0DA8C78CA6}"/>
                </a:ext>
              </a:extLst>
            </p:cNvPr>
            <p:cNvGrpSpPr/>
            <p:nvPr/>
          </p:nvGrpSpPr>
          <p:grpSpPr>
            <a:xfrm>
              <a:off x="2992235" y="3289971"/>
              <a:ext cx="1294014" cy="1294012"/>
              <a:chOff x="618598" y="2844014"/>
              <a:chExt cx="1708136" cy="1708136"/>
            </a:xfrm>
          </p:grpSpPr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EB269CC0-29CB-4DD3-BDBB-AB23B7FD1D5A}"/>
                  </a:ext>
                </a:extLst>
              </p:cNvPr>
              <p:cNvSpPr/>
              <p:nvPr/>
            </p:nvSpPr>
            <p:spPr>
              <a:xfrm>
                <a:off x="618598" y="2844014"/>
                <a:ext cx="1708136" cy="1708136"/>
              </a:xfrm>
              <a:prstGeom prst="ellipse">
                <a:avLst/>
              </a:prstGeom>
              <a:gradFill>
                <a:gsLst>
                  <a:gs pos="0">
                    <a:srgbClr val="9EC60C"/>
                  </a:gs>
                  <a:gs pos="100000">
                    <a:srgbClr val="92B80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98500" h="3175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08EAF438-B5AF-4CBA-BE12-5630F813ECE3}"/>
                  </a:ext>
                </a:extLst>
              </p:cNvPr>
              <p:cNvSpPr/>
              <p:nvPr/>
            </p:nvSpPr>
            <p:spPr>
              <a:xfrm rot="20946309">
                <a:off x="855876" y="3023372"/>
                <a:ext cx="606789" cy="303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2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F1C97616-CF33-4EC1-AE08-1DB8709D78F5}"/>
                </a:ext>
              </a:extLst>
            </p:cNvPr>
            <p:cNvSpPr/>
            <p:nvPr/>
          </p:nvSpPr>
          <p:spPr>
            <a:xfrm>
              <a:off x="3183386" y="3314700"/>
              <a:ext cx="911714" cy="753154"/>
            </a:xfrm>
            <a:prstGeom prst="ellipse">
              <a:avLst/>
            </a:prstGeom>
            <a:gradFill>
              <a:gsLst>
                <a:gs pos="0">
                  <a:schemeClr val="bg1">
                    <a:alpha val="68000"/>
                  </a:schemeClr>
                </a:gs>
                <a:gs pos="53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02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2. </a:t>
            </a:r>
            <a:r>
              <a:rPr lang="ko-KR" altLang="en-US" sz="2400" dirty="0" smtClean="0"/>
              <a:t>연구 범위와 방법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87853" y="1674110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955800"/>
            <a:ext cx="10421645" cy="4472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 b="1" dirty="0" smtClean="0">
                <a:latin typeface="+mn-ea"/>
              </a:rPr>
              <a:t>연구 범위</a:t>
            </a:r>
            <a:endParaRPr lang="en-US" altLang="ko-KR" sz="2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시간적 범위</a:t>
            </a:r>
            <a:endParaRPr lang="en-US" altLang="ko-KR" sz="16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1600" b="1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- </a:t>
            </a:r>
            <a:r>
              <a:rPr lang="ko-KR" altLang="en-US" sz="1600" dirty="0" err="1" smtClean="0">
                <a:latin typeface="+mn-ea"/>
              </a:rPr>
              <a:t>해체원전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RER </a:t>
            </a:r>
            <a:r>
              <a:rPr lang="ko-KR" altLang="en-US" sz="1600" dirty="0" smtClean="0">
                <a:latin typeface="+mn-ea"/>
              </a:rPr>
              <a:t>및 </a:t>
            </a:r>
            <a:r>
              <a:rPr lang="ko-KR" altLang="en-US" sz="1600" dirty="0" err="1" smtClean="0">
                <a:latin typeface="+mn-ea"/>
              </a:rPr>
              <a:t>해체계획서</a:t>
            </a:r>
            <a:r>
              <a:rPr lang="ko-KR" altLang="en-US" sz="1600" dirty="0" smtClean="0">
                <a:latin typeface="+mn-ea"/>
              </a:rPr>
              <a:t> 주민의견수렴제도 및 </a:t>
            </a:r>
            <a:r>
              <a:rPr lang="ko-KR" altLang="en-US" sz="1600" dirty="0" err="1" smtClean="0">
                <a:latin typeface="+mn-ea"/>
              </a:rPr>
              <a:t>원자력안전적극정보공개제도를</a:t>
            </a:r>
            <a:r>
              <a:rPr lang="ko-KR" altLang="en-US" sz="1600" dirty="0" smtClean="0">
                <a:latin typeface="+mn-ea"/>
              </a:rPr>
              <a:t> 도입한 </a:t>
            </a:r>
            <a:r>
              <a:rPr lang="en-US" altLang="ko-KR" sz="1600" b="1" dirty="0" smtClean="0">
                <a:latin typeface="+mn-ea"/>
              </a:rPr>
              <a:t>2015</a:t>
            </a:r>
            <a:r>
              <a:rPr lang="ko-KR" altLang="en-US" sz="1600" b="1" dirty="0" smtClean="0">
                <a:latin typeface="+mn-ea"/>
              </a:rPr>
              <a:t>년 </a:t>
            </a:r>
            <a:r>
              <a:rPr lang="en-US" altLang="ko-KR" sz="1600" b="1" dirty="0" smtClean="0">
                <a:latin typeface="+mn-ea"/>
              </a:rPr>
              <a:t>1</a:t>
            </a:r>
            <a:r>
              <a:rPr lang="ko-KR" altLang="en-US" sz="1600" b="1" dirty="0" smtClean="0">
                <a:latin typeface="+mn-ea"/>
              </a:rPr>
              <a:t>월 부터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dirty="0" smtClean="0">
                <a:latin typeface="+mn-ea"/>
              </a:rPr>
              <a:t>  - </a:t>
            </a:r>
            <a:r>
              <a:rPr lang="ko-KR" altLang="en-US" sz="1600" dirty="0" smtClean="0">
                <a:latin typeface="+mn-ea"/>
              </a:rPr>
              <a:t>원전지역주민 대상 원자력안전 인식과 태도 설문조사를 종료한 </a:t>
            </a:r>
            <a:r>
              <a:rPr lang="en-US" altLang="ko-KR" sz="1600" b="1" dirty="0" smtClean="0">
                <a:latin typeface="+mn-ea"/>
              </a:rPr>
              <a:t>2020</a:t>
            </a:r>
            <a:r>
              <a:rPr lang="ko-KR" altLang="en-US" sz="1600" b="1" dirty="0" smtClean="0">
                <a:latin typeface="+mn-ea"/>
              </a:rPr>
              <a:t>년 </a:t>
            </a:r>
            <a:r>
              <a:rPr lang="en-US" altLang="ko-KR" sz="1600" b="1" dirty="0" smtClean="0">
                <a:latin typeface="+mn-ea"/>
              </a:rPr>
              <a:t>2</a:t>
            </a:r>
            <a:r>
              <a:rPr lang="ko-KR" altLang="en-US" sz="1600" b="1" dirty="0" smtClean="0">
                <a:latin typeface="+mn-ea"/>
              </a:rPr>
              <a:t>월까지</a:t>
            </a:r>
            <a:r>
              <a:rPr lang="en-US" altLang="ko-KR" sz="1600" b="1" dirty="0" smtClean="0">
                <a:latin typeface="+mn-ea"/>
              </a:rPr>
              <a:t>, 5</a:t>
            </a:r>
            <a:r>
              <a:rPr lang="ko-KR" altLang="en-US" sz="1600" b="1" dirty="0" smtClean="0">
                <a:latin typeface="+mn-ea"/>
              </a:rPr>
              <a:t>년여 기간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지리적 범위 </a:t>
            </a:r>
            <a:r>
              <a:rPr lang="en-US" altLang="ko-KR" sz="1600" b="1" dirty="0" smtClean="0">
                <a:latin typeface="+mn-ea"/>
              </a:rPr>
              <a:t>- </a:t>
            </a:r>
            <a:r>
              <a:rPr lang="ko-KR" altLang="en-US" sz="1600" b="1" dirty="0" smtClean="0">
                <a:latin typeface="+mn-ea"/>
              </a:rPr>
              <a:t>발전용원자로 </a:t>
            </a:r>
            <a:r>
              <a:rPr lang="ko-KR" altLang="en-US" sz="1600" b="1" dirty="0" err="1" smtClean="0">
                <a:latin typeface="+mn-ea"/>
              </a:rPr>
              <a:t>설치지점으로부터</a:t>
            </a:r>
            <a:r>
              <a:rPr lang="ko-KR" altLang="en-US" sz="1600" b="1" dirty="0" smtClean="0">
                <a:latin typeface="+mn-ea"/>
              </a:rPr>
              <a:t> 반경 </a:t>
            </a:r>
            <a:r>
              <a:rPr lang="en-US" altLang="ko-KR" sz="1600" b="1" dirty="0" smtClean="0">
                <a:latin typeface="+mn-ea"/>
              </a:rPr>
              <a:t>3~5km</a:t>
            </a:r>
            <a:r>
              <a:rPr lang="ko-KR" altLang="en-US" sz="1600" b="1" dirty="0" smtClean="0">
                <a:latin typeface="+mn-ea"/>
              </a:rPr>
              <a:t>이하의 예방적보호조치구역을 우선 선정</a:t>
            </a:r>
            <a:endParaRPr lang="en-US" altLang="ko-KR" sz="1600" b="1" dirty="0" smtClean="0">
              <a:latin typeface="+mn-ea"/>
            </a:endParaRPr>
          </a:p>
          <a:p>
            <a:pPr marL="1520825" indent="-1520825">
              <a:lnSpc>
                <a:spcPct val="110000"/>
              </a:lnSpc>
              <a:buNone/>
            </a:pPr>
            <a:r>
              <a:rPr lang="en-US" altLang="ko-KR" sz="1600" dirty="0" smtClean="0">
                <a:latin typeface="+mn-ea"/>
              </a:rPr>
              <a:t>  - </a:t>
            </a:r>
            <a:r>
              <a:rPr lang="ko-KR" altLang="en-US" sz="1600" dirty="0" smtClean="0">
                <a:latin typeface="+mn-ea"/>
              </a:rPr>
              <a:t>동해안 벨트</a:t>
            </a:r>
            <a:r>
              <a:rPr lang="en-US" altLang="ko-KR" sz="1600" dirty="0" smtClean="0">
                <a:latin typeface="+mn-ea"/>
              </a:rPr>
              <a:t>: </a:t>
            </a:r>
            <a:r>
              <a:rPr lang="ko-KR" altLang="en-US" sz="1600" dirty="0" smtClean="0">
                <a:latin typeface="+mn-ea"/>
              </a:rPr>
              <a:t>기장군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err="1" smtClean="0">
                <a:latin typeface="+mn-ea"/>
              </a:rPr>
              <a:t>기장읍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장안읍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일광면</a:t>
            </a:r>
            <a:r>
              <a:rPr lang="en-US" altLang="ko-KR" sz="1600" dirty="0" smtClean="0">
                <a:latin typeface="+mn-ea"/>
              </a:rPr>
              <a:t>), </a:t>
            </a:r>
            <a:r>
              <a:rPr lang="ko-KR" altLang="en-US" sz="1600" dirty="0" smtClean="0">
                <a:latin typeface="+mn-ea"/>
              </a:rPr>
              <a:t>울주군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err="1" smtClean="0">
                <a:latin typeface="+mn-ea"/>
              </a:rPr>
              <a:t>온양읍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서생면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온산읍</a:t>
            </a:r>
            <a:r>
              <a:rPr lang="en-US" altLang="ko-KR" sz="1600" dirty="0" smtClean="0">
                <a:latin typeface="+mn-ea"/>
              </a:rPr>
              <a:t>), </a:t>
            </a:r>
            <a:r>
              <a:rPr lang="ko-KR" altLang="en-US" sz="1600" dirty="0" smtClean="0">
                <a:latin typeface="+mn-ea"/>
              </a:rPr>
              <a:t>경주시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err="1" smtClean="0">
                <a:latin typeface="+mn-ea"/>
              </a:rPr>
              <a:t>감포읍</a:t>
            </a:r>
            <a:r>
              <a:rPr lang="en-US" altLang="ko-KR" sz="1600" dirty="0" smtClean="0">
                <a:latin typeface="+mn-ea"/>
              </a:rPr>
              <a:t>,</a:t>
            </a:r>
            <a:r>
              <a:rPr lang="ko-KR" altLang="en-US" sz="1600" dirty="0" err="1" smtClean="0">
                <a:latin typeface="+mn-ea"/>
              </a:rPr>
              <a:t>양남면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양북면</a:t>
            </a:r>
            <a:r>
              <a:rPr lang="en-US" altLang="ko-KR" sz="1600" dirty="0" smtClean="0">
                <a:latin typeface="+mn-ea"/>
              </a:rPr>
              <a:t>), </a:t>
            </a:r>
            <a:r>
              <a:rPr lang="ko-KR" altLang="en-US" sz="1600" dirty="0" smtClean="0">
                <a:latin typeface="+mn-ea"/>
              </a:rPr>
              <a:t>울진군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err="1" smtClean="0">
                <a:latin typeface="+mn-ea"/>
              </a:rPr>
              <a:t>울진읍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죽변면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북면</a:t>
            </a:r>
            <a:r>
              <a:rPr lang="en-US" altLang="ko-KR" sz="1600" dirty="0" smtClean="0">
                <a:latin typeface="+mn-ea"/>
              </a:rPr>
              <a:t>)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- </a:t>
            </a:r>
            <a:r>
              <a:rPr lang="ko-KR" altLang="en-US" sz="1600" dirty="0" smtClean="0">
                <a:latin typeface="+mn-ea"/>
              </a:rPr>
              <a:t>서해안 벨트</a:t>
            </a:r>
            <a:r>
              <a:rPr lang="en-US" altLang="ko-KR" sz="1600" dirty="0" smtClean="0">
                <a:latin typeface="+mn-ea"/>
              </a:rPr>
              <a:t>: </a:t>
            </a:r>
            <a:r>
              <a:rPr lang="ko-KR" altLang="en-US" sz="1600" dirty="0" smtClean="0">
                <a:latin typeface="+mn-ea"/>
              </a:rPr>
              <a:t>영광군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err="1" smtClean="0">
                <a:latin typeface="+mn-ea"/>
              </a:rPr>
              <a:t>영광읍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홍농읍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백수읍</a:t>
            </a:r>
            <a:r>
              <a:rPr lang="en-US" altLang="ko-KR" sz="1600" dirty="0" smtClean="0">
                <a:latin typeface="+mn-ea"/>
              </a:rPr>
              <a:t>) ∥ </a:t>
            </a:r>
            <a:r>
              <a:rPr lang="ko-KR" altLang="en-US" sz="1600" dirty="0" smtClean="0">
                <a:latin typeface="+mn-ea"/>
              </a:rPr>
              <a:t>과학 </a:t>
            </a:r>
            <a:r>
              <a:rPr lang="ko-KR" altLang="en-US" sz="1600" dirty="0">
                <a:latin typeface="+mn-ea"/>
              </a:rPr>
              <a:t>벨</a:t>
            </a:r>
            <a:r>
              <a:rPr lang="ko-KR" altLang="en-US" sz="1600" dirty="0" smtClean="0">
                <a:latin typeface="+mn-ea"/>
              </a:rPr>
              <a:t>트</a:t>
            </a:r>
            <a:r>
              <a:rPr lang="en-US" altLang="ko-KR" sz="1600" dirty="0" smtClean="0">
                <a:latin typeface="+mn-ea"/>
              </a:rPr>
              <a:t>: </a:t>
            </a:r>
            <a:r>
              <a:rPr lang="ko-KR" altLang="en-US" sz="1600" dirty="0" smtClean="0">
                <a:latin typeface="+mn-ea"/>
              </a:rPr>
              <a:t>유성구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err="1" smtClean="0">
                <a:latin typeface="+mn-ea"/>
              </a:rPr>
              <a:t>관평동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구성동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덕진동</a:t>
            </a:r>
            <a:r>
              <a:rPr lang="en-US" altLang="ko-KR" sz="1600" dirty="0" smtClean="0">
                <a:latin typeface="+mn-ea"/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2000" b="1" dirty="0" smtClean="0">
                <a:latin typeface="+mn-ea"/>
              </a:rPr>
              <a:t>연구 방법</a:t>
            </a:r>
            <a:endParaRPr lang="en-US" altLang="ko-KR" sz="2000" b="1" dirty="0" smtClean="0">
              <a:latin typeface="+mn-ea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기존 문헌연구</a:t>
            </a:r>
            <a:r>
              <a:rPr lang="en-US" altLang="ko-KR" sz="1600" b="1" dirty="0" smtClean="0">
                <a:latin typeface="+mn-ea"/>
              </a:rPr>
              <a:t>,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ko-KR" altLang="en-US" sz="1600" b="1" dirty="0" err="1" smtClean="0">
                <a:latin typeface="+mn-ea"/>
              </a:rPr>
              <a:t>양적연구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err="1" smtClean="0">
                <a:latin typeface="+mn-ea"/>
              </a:rPr>
              <a:t>원전주변</a:t>
            </a:r>
            <a:r>
              <a:rPr lang="ko-KR" altLang="en-US" sz="1600" b="1" dirty="0" smtClean="0">
                <a:latin typeface="+mn-ea"/>
              </a:rPr>
              <a:t> 주민의 인식과 태도 설문조사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를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병행하여 실시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dirty="0" smtClean="0">
                <a:latin typeface="+mn-ea"/>
                <a:cs typeface="Arial" pitchFamily="34" charset="0"/>
              </a:rPr>
              <a:t>  - (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양적 연구 분석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) SPSS(</a:t>
            </a:r>
            <a:r>
              <a:rPr lang="ko-KR" altLang="en-US" sz="1600" dirty="0">
                <a:latin typeface="+mn-ea"/>
                <a:cs typeface="Arial" pitchFamily="34" charset="0"/>
              </a:rPr>
              <a:t> 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Ver.24) 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통계프로그램을 활용하여 빈도분석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, </a:t>
            </a:r>
            <a:r>
              <a:rPr lang="ko-KR" altLang="en-US" sz="1600" dirty="0" err="1" smtClean="0">
                <a:latin typeface="+mn-ea"/>
                <a:cs typeface="Arial" pitchFamily="34" charset="0"/>
              </a:rPr>
              <a:t>카이제곱</a:t>
            </a:r>
            <a:r>
              <a:rPr lang="ko-KR" altLang="en-US" sz="1600" dirty="0">
                <a:latin typeface="+mn-ea"/>
                <a:cs typeface="Arial" pitchFamily="34" charset="0"/>
              </a:rPr>
              <a:t> 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검정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, </a:t>
            </a:r>
            <a:r>
              <a:rPr lang="ko-KR" altLang="en-US" sz="1600" dirty="0" err="1" smtClean="0">
                <a:latin typeface="+mn-ea"/>
                <a:cs typeface="Arial" pitchFamily="34" charset="0"/>
              </a:rPr>
              <a:t>피어슨의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 상관관계분석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,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 위계적회귀분석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(hierarchical regression analysis)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 실시 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: 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세부사항 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&lt;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참고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1&gt;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서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D9DA7D9-DCB0-4B19-8C89-03DEBC0200A4}"/>
              </a:ext>
            </a:extLst>
          </p:cNvPr>
          <p:cNvGrpSpPr/>
          <p:nvPr/>
        </p:nvGrpSpPr>
        <p:grpSpPr>
          <a:xfrm>
            <a:off x="831238" y="2009571"/>
            <a:ext cx="216157" cy="187662"/>
            <a:chOff x="2952485" y="3289971"/>
            <a:chExt cx="1374034" cy="1369992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35B2950-4075-4EE1-AB24-360DE93D3DE0}"/>
                </a:ext>
              </a:extLst>
            </p:cNvPr>
            <p:cNvSpPr/>
            <p:nvPr/>
          </p:nvSpPr>
          <p:spPr>
            <a:xfrm>
              <a:off x="2952485" y="4438211"/>
              <a:ext cx="1374034" cy="2217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그룹 40">
              <a:extLst>
                <a:ext uri="{FF2B5EF4-FFF2-40B4-BE49-F238E27FC236}">
                  <a16:creationId xmlns:a16="http://schemas.microsoft.com/office/drawing/2014/main" id="{B37DE351-ED79-4B8A-B06E-5C0DA8C78CA6}"/>
                </a:ext>
              </a:extLst>
            </p:cNvPr>
            <p:cNvGrpSpPr/>
            <p:nvPr/>
          </p:nvGrpSpPr>
          <p:grpSpPr>
            <a:xfrm>
              <a:off x="2992235" y="3289971"/>
              <a:ext cx="1294014" cy="1294012"/>
              <a:chOff x="618598" y="2844014"/>
              <a:chExt cx="1708136" cy="1708136"/>
            </a:xfrm>
          </p:grpSpPr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EB269CC0-29CB-4DD3-BDBB-AB23B7FD1D5A}"/>
                  </a:ext>
                </a:extLst>
              </p:cNvPr>
              <p:cNvSpPr/>
              <p:nvPr/>
            </p:nvSpPr>
            <p:spPr>
              <a:xfrm>
                <a:off x="618598" y="2844014"/>
                <a:ext cx="1708136" cy="1708136"/>
              </a:xfrm>
              <a:prstGeom prst="ellipse">
                <a:avLst/>
              </a:prstGeom>
              <a:gradFill>
                <a:gsLst>
                  <a:gs pos="0">
                    <a:srgbClr val="9EC60C"/>
                  </a:gs>
                  <a:gs pos="100000">
                    <a:srgbClr val="92B80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98500" h="3175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08EAF438-B5AF-4CBA-BE12-5630F813ECE3}"/>
                  </a:ext>
                </a:extLst>
              </p:cNvPr>
              <p:cNvSpPr/>
              <p:nvPr/>
            </p:nvSpPr>
            <p:spPr>
              <a:xfrm rot="20946309">
                <a:off x="855876" y="3023372"/>
                <a:ext cx="606789" cy="303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2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F1C97616-CF33-4EC1-AE08-1DB8709D78F5}"/>
                </a:ext>
              </a:extLst>
            </p:cNvPr>
            <p:cNvSpPr/>
            <p:nvPr/>
          </p:nvSpPr>
          <p:spPr>
            <a:xfrm>
              <a:off x="3183386" y="3314700"/>
              <a:ext cx="911714" cy="753154"/>
            </a:xfrm>
            <a:prstGeom prst="ellipse">
              <a:avLst/>
            </a:prstGeom>
            <a:gradFill>
              <a:gsLst>
                <a:gs pos="0">
                  <a:schemeClr val="bg1">
                    <a:alpha val="68000"/>
                  </a:schemeClr>
                </a:gs>
                <a:gs pos="53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4</a:t>
            </a:fld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ED9DA7D9-DCB0-4B19-8C89-03DEBC0200A4}"/>
              </a:ext>
            </a:extLst>
          </p:cNvPr>
          <p:cNvGrpSpPr/>
          <p:nvPr/>
        </p:nvGrpSpPr>
        <p:grpSpPr>
          <a:xfrm>
            <a:off x="831238" y="5012288"/>
            <a:ext cx="216157" cy="187662"/>
            <a:chOff x="2952485" y="3289971"/>
            <a:chExt cx="1374034" cy="1369992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A35B2950-4075-4EE1-AB24-360DE93D3DE0}"/>
                </a:ext>
              </a:extLst>
            </p:cNvPr>
            <p:cNvSpPr/>
            <p:nvPr/>
          </p:nvSpPr>
          <p:spPr>
            <a:xfrm>
              <a:off x="2952485" y="4438211"/>
              <a:ext cx="1374034" cy="2217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40">
              <a:extLst>
                <a:ext uri="{FF2B5EF4-FFF2-40B4-BE49-F238E27FC236}">
                  <a16:creationId xmlns:a16="http://schemas.microsoft.com/office/drawing/2014/main" id="{B37DE351-ED79-4B8A-B06E-5C0DA8C78CA6}"/>
                </a:ext>
              </a:extLst>
            </p:cNvPr>
            <p:cNvGrpSpPr/>
            <p:nvPr/>
          </p:nvGrpSpPr>
          <p:grpSpPr>
            <a:xfrm>
              <a:off x="2992235" y="3289971"/>
              <a:ext cx="1294014" cy="1294012"/>
              <a:chOff x="618598" y="2844014"/>
              <a:chExt cx="1708136" cy="1708136"/>
            </a:xfrm>
          </p:grpSpPr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EB269CC0-29CB-4DD3-BDBB-AB23B7FD1D5A}"/>
                  </a:ext>
                </a:extLst>
              </p:cNvPr>
              <p:cNvSpPr/>
              <p:nvPr/>
            </p:nvSpPr>
            <p:spPr>
              <a:xfrm>
                <a:off x="618598" y="2844014"/>
                <a:ext cx="1708136" cy="1708136"/>
              </a:xfrm>
              <a:prstGeom prst="ellipse">
                <a:avLst/>
              </a:prstGeom>
              <a:gradFill>
                <a:gsLst>
                  <a:gs pos="0">
                    <a:srgbClr val="9EC60C"/>
                  </a:gs>
                  <a:gs pos="100000">
                    <a:srgbClr val="92B80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98500" h="3175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08EAF438-B5AF-4CBA-BE12-5630F813ECE3}"/>
                  </a:ext>
                </a:extLst>
              </p:cNvPr>
              <p:cNvSpPr/>
              <p:nvPr/>
            </p:nvSpPr>
            <p:spPr>
              <a:xfrm rot="20946309">
                <a:off x="855876" y="3023372"/>
                <a:ext cx="606789" cy="303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2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F1C97616-CF33-4EC1-AE08-1DB8709D78F5}"/>
                </a:ext>
              </a:extLst>
            </p:cNvPr>
            <p:cNvSpPr/>
            <p:nvPr/>
          </p:nvSpPr>
          <p:spPr>
            <a:xfrm>
              <a:off x="3183386" y="3314700"/>
              <a:ext cx="911714" cy="753154"/>
            </a:xfrm>
            <a:prstGeom prst="ellipse">
              <a:avLst/>
            </a:prstGeom>
            <a:gradFill>
              <a:gsLst>
                <a:gs pos="0">
                  <a:schemeClr val="bg1">
                    <a:alpha val="68000"/>
                  </a:schemeClr>
                </a:gs>
                <a:gs pos="53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371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참고 </a:t>
            </a:r>
            <a:r>
              <a:rPr lang="en-US" altLang="ko-KR" sz="2400" dirty="0" smtClean="0"/>
              <a:t>1. </a:t>
            </a:r>
            <a:r>
              <a:rPr lang="ko-KR" altLang="en-US" sz="2400" dirty="0" err="1" smtClean="0"/>
              <a:t>원전주변</a:t>
            </a:r>
            <a:r>
              <a:rPr lang="ko-KR" altLang="en-US" sz="2400" dirty="0" smtClean="0"/>
              <a:t> 주민의 원자력안전 인식과 태도 설문조사 연구분석 흐름도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87853" y="1674110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955800"/>
            <a:ext cx="10421645" cy="4472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600" dirty="0">
                <a:latin typeface="+mn-ea"/>
                <a:cs typeface="Arial" pitchFamily="34" charset="0"/>
              </a:rPr>
              <a:t> </a:t>
            </a:r>
            <a:endParaRPr lang="en-US" altLang="ko-KR" sz="1600" dirty="0" smtClean="0">
              <a:latin typeface="+mn-ea"/>
              <a:cs typeface="Arial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서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595" y="1880740"/>
            <a:ext cx="9696320" cy="42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3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3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선행연구 분석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87853" y="1674110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828379"/>
            <a:ext cx="10421645" cy="44721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sz="2000" b="1" dirty="0" smtClean="0">
                <a:latin typeface="+mn-ea"/>
              </a:rPr>
              <a:t>선행연구 사례</a:t>
            </a:r>
            <a:endParaRPr lang="en-US" altLang="ko-KR" sz="2000" b="1" dirty="0" smtClean="0">
              <a:latin typeface="+mn-ea"/>
            </a:endParaRPr>
          </a:p>
          <a:p>
            <a:pPr marL="176213" indent="-176213">
              <a:buNone/>
            </a:pPr>
            <a:r>
              <a:rPr lang="en-US" altLang="ko-KR" sz="1600" dirty="0" smtClean="0">
                <a:latin typeface="+mn-ea"/>
              </a:rPr>
              <a:t> - (</a:t>
            </a:r>
            <a:r>
              <a:rPr lang="ko-KR" altLang="en-US" sz="1600" dirty="0" smtClean="0">
                <a:latin typeface="+mn-ea"/>
              </a:rPr>
              <a:t>수용성</a:t>
            </a:r>
            <a:r>
              <a:rPr lang="en-US" altLang="ko-KR" sz="1600" dirty="0" smtClean="0">
                <a:latin typeface="+mn-ea"/>
              </a:rPr>
              <a:t>) </a:t>
            </a:r>
            <a:r>
              <a:rPr lang="ko-KR" altLang="en-US" sz="1600" dirty="0" smtClean="0">
                <a:latin typeface="+mn-ea"/>
              </a:rPr>
              <a:t>후쿠시마원전사고 이후 원자력 수용성 및 인식 구조 변화에 대한 탐색적 분석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err="1" smtClean="0">
                <a:latin typeface="+mn-ea"/>
              </a:rPr>
              <a:t>왕재선〮김서용</a:t>
            </a:r>
            <a:r>
              <a:rPr lang="en-US" altLang="ko-KR" sz="1600" dirty="0" smtClean="0">
                <a:latin typeface="+mn-ea"/>
              </a:rPr>
              <a:t>, 2013), </a:t>
            </a:r>
            <a:r>
              <a:rPr lang="ko-KR" altLang="en-US" sz="1600" dirty="0" smtClean="0">
                <a:latin typeface="+mn-ea"/>
              </a:rPr>
              <a:t>원전지역주민들의 다차원적 원자력수용성 인식과 결정요인 분석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김근식</a:t>
            </a:r>
            <a:r>
              <a:rPr lang="en-US" altLang="ko-KR" sz="1600" dirty="0" smtClean="0">
                <a:latin typeface="+mn-ea"/>
              </a:rPr>
              <a:t>, 2016) </a:t>
            </a:r>
            <a:r>
              <a:rPr lang="ko-KR" altLang="en-US" sz="1600" dirty="0" smtClean="0">
                <a:latin typeface="+mn-ea"/>
              </a:rPr>
              <a:t>등 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※ Flynn et(1994).</a:t>
            </a:r>
            <a:r>
              <a:rPr lang="ko-KR" altLang="en-US" sz="1600" dirty="0" smtClean="0">
                <a:latin typeface="+mn-ea"/>
              </a:rPr>
              <a:t>의 연구에 따르면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여성보다는 남성이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학력이 높을수록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나이가 많을 수록 원전에 대해 긍정적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dirty="0" smtClean="0">
                <a:latin typeface="+mn-ea"/>
              </a:rPr>
              <a:t> - (</a:t>
            </a:r>
            <a:r>
              <a:rPr lang="ko-KR" altLang="en-US" sz="1600" dirty="0" smtClean="0">
                <a:latin typeface="+mn-ea"/>
              </a:rPr>
              <a:t>주민참여</a:t>
            </a:r>
            <a:r>
              <a:rPr lang="en-US" altLang="ko-KR" sz="1600" dirty="0" smtClean="0">
                <a:latin typeface="+mn-ea"/>
              </a:rPr>
              <a:t>) </a:t>
            </a:r>
            <a:r>
              <a:rPr lang="ko-KR" altLang="en-US" sz="1600" dirty="0" smtClean="0">
                <a:latin typeface="+mn-ea"/>
              </a:rPr>
              <a:t>원자력안전행정의 신뢰 및 수용성 제고를 위한 주민의견수렴제도 연구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err="1" smtClean="0">
                <a:latin typeface="+mn-ea"/>
              </a:rPr>
              <a:t>윤혜선</a:t>
            </a:r>
            <a:r>
              <a:rPr lang="en-US" altLang="ko-KR" sz="1600" dirty="0" smtClean="0">
                <a:latin typeface="+mn-ea"/>
              </a:rPr>
              <a:t>, 2015), </a:t>
            </a:r>
            <a:r>
              <a:rPr lang="ko-KR" altLang="en-US" sz="1600" dirty="0" smtClean="0">
                <a:latin typeface="+mn-ea"/>
              </a:rPr>
              <a:t>원자력발전 환경영향평가 비교연구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박지현</a:t>
            </a:r>
            <a:r>
              <a:rPr lang="en-US" altLang="ko-KR" sz="1600" dirty="0" smtClean="0">
                <a:latin typeface="+mn-ea"/>
              </a:rPr>
              <a:t>, 2017) </a:t>
            </a:r>
            <a:r>
              <a:rPr lang="ko-KR" altLang="en-US" sz="1600" dirty="0" smtClean="0">
                <a:latin typeface="+mn-ea"/>
              </a:rPr>
              <a:t>등 </a:t>
            </a:r>
            <a:endParaRPr lang="en-US" altLang="ko-KR" sz="1600" dirty="0" smtClean="0">
              <a:latin typeface="+mn-ea"/>
            </a:endParaRPr>
          </a:p>
          <a:p>
            <a:pPr marL="273050" indent="-273050">
              <a:lnSpc>
                <a:spcPct val="110000"/>
              </a:lnSpc>
              <a:buNone/>
            </a:pPr>
            <a:r>
              <a:rPr lang="en-US" altLang="ko-KR" sz="1600" dirty="0" smtClean="0">
                <a:latin typeface="+mn-ea"/>
              </a:rPr>
              <a:t> - (</a:t>
            </a:r>
            <a:r>
              <a:rPr lang="ko-KR" altLang="en-US" sz="1600" dirty="0" smtClean="0">
                <a:latin typeface="+mn-ea"/>
              </a:rPr>
              <a:t>국가 비교</a:t>
            </a:r>
            <a:r>
              <a:rPr lang="en-US" altLang="ko-KR" sz="1600" dirty="0" smtClean="0">
                <a:latin typeface="+mn-ea"/>
              </a:rPr>
              <a:t>) </a:t>
            </a:r>
            <a:r>
              <a:rPr lang="ko-KR" altLang="en-US" sz="1600" dirty="0" smtClean="0">
                <a:latin typeface="+mn-ea"/>
              </a:rPr>
              <a:t>원자력 제도 및 정책변화에 대한 국가간 비교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err="1" smtClean="0">
                <a:latin typeface="+mn-ea"/>
              </a:rPr>
              <a:t>최영출</a:t>
            </a:r>
            <a:r>
              <a:rPr lang="ko-KR" altLang="en-US" sz="1600" dirty="0" smtClean="0">
                <a:latin typeface="+mn-ea"/>
              </a:rPr>
              <a:t> 외 </a:t>
            </a:r>
            <a:r>
              <a:rPr lang="en-US" altLang="ko-KR" sz="1600" dirty="0" smtClean="0">
                <a:latin typeface="+mn-ea"/>
              </a:rPr>
              <a:t>2007), </a:t>
            </a:r>
            <a:r>
              <a:rPr lang="ko-KR" altLang="en-US" sz="1600" dirty="0" smtClean="0">
                <a:latin typeface="+mn-ea"/>
              </a:rPr>
              <a:t>국가별 원자력정책의 형성과정과 변화 등 원자력정책의 제도적 특성에 관한 연구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김태희</a:t>
            </a:r>
            <a:r>
              <a:rPr lang="en-US" altLang="ko-KR" sz="1600" dirty="0" smtClean="0">
                <a:latin typeface="+mn-ea"/>
              </a:rPr>
              <a:t>, 2010), </a:t>
            </a:r>
            <a:r>
              <a:rPr lang="ko-KR" altLang="en-US" sz="1600" dirty="0" smtClean="0">
                <a:latin typeface="+mn-ea"/>
              </a:rPr>
              <a:t>원자력정책결정 </a:t>
            </a:r>
            <a:r>
              <a:rPr lang="ko-KR" altLang="en-US" sz="1600" dirty="0" err="1" smtClean="0">
                <a:latin typeface="+mn-ea"/>
              </a:rPr>
              <a:t>경로의존</a:t>
            </a:r>
            <a:r>
              <a:rPr lang="ko-KR" altLang="en-US" sz="1600" dirty="0" smtClean="0">
                <a:latin typeface="+mn-ea"/>
              </a:rPr>
              <a:t> 연구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이민화 </a:t>
            </a:r>
            <a:r>
              <a:rPr lang="en-US" altLang="ko-KR" sz="1600" dirty="0" smtClean="0">
                <a:latin typeface="+mn-ea"/>
              </a:rPr>
              <a:t>2014)</a:t>
            </a:r>
            <a:r>
              <a:rPr lang="ko-KR" altLang="en-US" sz="1600" dirty="0" smtClean="0">
                <a:latin typeface="+mn-ea"/>
              </a:rPr>
              <a:t>등</a:t>
            </a:r>
            <a:endParaRPr lang="en-US" altLang="ko-KR" sz="1600" dirty="0" smtClean="0">
              <a:latin typeface="+mn-ea"/>
            </a:endParaRPr>
          </a:p>
          <a:p>
            <a:pPr marL="273050" indent="-273050">
              <a:lnSpc>
                <a:spcPct val="110000"/>
              </a:lnSpc>
              <a:buNone/>
            </a:pPr>
            <a:r>
              <a:rPr lang="ko-KR" altLang="en-US" sz="2000" b="1" dirty="0" smtClean="0">
                <a:latin typeface="+mn-ea"/>
              </a:rPr>
              <a:t>선행연구의 한계</a:t>
            </a:r>
            <a:endParaRPr lang="en-US" altLang="ko-KR" sz="2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</a:rPr>
              <a:t>특정 연구주제 쏠림 현상</a:t>
            </a:r>
            <a:endParaRPr lang="en-US" altLang="ko-KR" sz="1600" b="1" dirty="0" smtClean="0">
              <a:latin typeface="+mn-ea"/>
            </a:endParaRPr>
          </a:p>
          <a:p>
            <a:pPr marL="273050" indent="-273050">
              <a:buNone/>
            </a:pPr>
            <a:r>
              <a:rPr lang="en-US" altLang="ko-KR" sz="1600" dirty="0" smtClean="0">
                <a:latin typeface="+mn-ea"/>
                <a:cs typeface="Arial" pitchFamily="34" charset="0"/>
              </a:rPr>
              <a:t>  - (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분석결과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) 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원자력수용성에 관한 연구가 대부분이며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, 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후쿠시마 원전사고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(2011.3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월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) 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이후 국가 간 원자력정책결정과 거버넌스를 비교하는 연구 경향이 두드러짐</a:t>
            </a:r>
            <a:endParaRPr lang="en-US" altLang="ko-KR" sz="1600" dirty="0" smtClean="0">
              <a:latin typeface="+mn-ea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1600" dirty="0" smtClean="0">
                <a:latin typeface="+mn-ea"/>
                <a:cs typeface="Arial" pitchFamily="34" charset="0"/>
              </a:rPr>
              <a:t>원자력안전 주민의견수렴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, 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원자력안전 적극정보공개 등 </a:t>
            </a:r>
            <a:r>
              <a:rPr lang="ko-KR" altLang="en-US" sz="1600" b="1" dirty="0" smtClean="0">
                <a:latin typeface="+mn-ea"/>
                <a:cs typeface="Arial" pitchFamily="34" charset="0"/>
              </a:rPr>
              <a:t>원자력안전 주민참여제도에 대한 연구가 많지 않음</a:t>
            </a:r>
            <a:endParaRPr lang="en-US" altLang="ko-KR" sz="1600" b="1" dirty="0" smtClean="0">
              <a:latin typeface="+mn-ea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sz="1600" b="1" dirty="0">
                <a:latin typeface="+mn-ea"/>
                <a:cs typeface="Arial" pitchFamily="34" charset="0"/>
              </a:rPr>
              <a:t> 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특정 원전지역 </a:t>
            </a:r>
            <a:r>
              <a:rPr lang="en-US" altLang="ko-KR" sz="1600" dirty="0" smtClean="0">
                <a:latin typeface="+mn-ea"/>
                <a:cs typeface="Arial" pitchFamily="34" charset="0"/>
              </a:rPr>
              <a:t>1~2</a:t>
            </a:r>
            <a:r>
              <a:rPr lang="ko-KR" altLang="en-US" sz="1600" dirty="0" smtClean="0">
                <a:latin typeface="+mn-ea"/>
                <a:cs typeface="Arial" pitchFamily="34" charset="0"/>
              </a:rPr>
              <a:t>곳을 대상으로 하는 연구가 대부분으로 </a:t>
            </a:r>
            <a:r>
              <a:rPr lang="ko-KR" altLang="en-US" sz="1600" b="1" dirty="0" smtClean="0">
                <a:latin typeface="+mn-ea"/>
                <a:cs typeface="Arial" pitchFamily="34" charset="0"/>
              </a:rPr>
              <a:t>국내 전 원전지역주민을 대상으로 하는 연구 없음 </a:t>
            </a:r>
            <a:endParaRPr lang="en-US" altLang="ko-KR" sz="1600" b="1" dirty="0" smtClean="0">
              <a:latin typeface="+mn-ea"/>
              <a:cs typeface="Arial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서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D9DA7D9-DCB0-4B19-8C89-03DEBC0200A4}"/>
              </a:ext>
            </a:extLst>
          </p:cNvPr>
          <p:cNvGrpSpPr/>
          <p:nvPr/>
        </p:nvGrpSpPr>
        <p:grpSpPr>
          <a:xfrm>
            <a:off x="831238" y="1888093"/>
            <a:ext cx="216157" cy="187662"/>
            <a:chOff x="2952485" y="3289971"/>
            <a:chExt cx="1374034" cy="1369992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35B2950-4075-4EE1-AB24-360DE93D3DE0}"/>
                </a:ext>
              </a:extLst>
            </p:cNvPr>
            <p:cNvSpPr/>
            <p:nvPr/>
          </p:nvSpPr>
          <p:spPr>
            <a:xfrm>
              <a:off x="2952485" y="4438211"/>
              <a:ext cx="1374034" cy="2217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그룹 40">
              <a:extLst>
                <a:ext uri="{FF2B5EF4-FFF2-40B4-BE49-F238E27FC236}">
                  <a16:creationId xmlns:a16="http://schemas.microsoft.com/office/drawing/2014/main" id="{B37DE351-ED79-4B8A-B06E-5C0DA8C78CA6}"/>
                </a:ext>
              </a:extLst>
            </p:cNvPr>
            <p:cNvGrpSpPr/>
            <p:nvPr/>
          </p:nvGrpSpPr>
          <p:grpSpPr>
            <a:xfrm>
              <a:off x="2992235" y="3289971"/>
              <a:ext cx="1294014" cy="1294012"/>
              <a:chOff x="618598" y="2844014"/>
              <a:chExt cx="1708136" cy="1708136"/>
            </a:xfrm>
          </p:grpSpPr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EB269CC0-29CB-4DD3-BDBB-AB23B7FD1D5A}"/>
                  </a:ext>
                </a:extLst>
              </p:cNvPr>
              <p:cNvSpPr/>
              <p:nvPr/>
            </p:nvSpPr>
            <p:spPr>
              <a:xfrm>
                <a:off x="618598" y="2844014"/>
                <a:ext cx="1708136" cy="1708136"/>
              </a:xfrm>
              <a:prstGeom prst="ellipse">
                <a:avLst/>
              </a:prstGeom>
              <a:gradFill>
                <a:gsLst>
                  <a:gs pos="0">
                    <a:srgbClr val="9EC60C"/>
                  </a:gs>
                  <a:gs pos="100000">
                    <a:srgbClr val="92B80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98500" h="3175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08EAF438-B5AF-4CBA-BE12-5630F813ECE3}"/>
                  </a:ext>
                </a:extLst>
              </p:cNvPr>
              <p:cNvSpPr/>
              <p:nvPr/>
            </p:nvSpPr>
            <p:spPr>
              <a:xfrm rot="20946309">
                <a:off x="855876" y="3023372"/>
                <a:ext cx="606789" cy="303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2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F1C97616-CF33-4EC1-AE08-1DB8709D78F5}"/>
                </a:ext>
              </a:extLst>
            </p:cNvPr>
            <p:cNvSpPr/>
            <p:nvPr/>
          </p:nvSpPr>
          <p:spPr>
            <a:xfrm>
              <a:off x="3183386" y="3314700"/>
              <a:ext cx="911714" cy="753154"/>
            </a:xfrm>
            <a:prstGeom prst="ellipse">
              <a:avLst/>
            </a:prstGeom>
            <a:gradFill>
              <a:gsLst>
                <a:gs pos="0">
                  <a:schemeClr val="bg1">
                    <a:alpha val="68000"/>
                  </a:schemeClr>
                </a:gs>
                <a:gs pos="53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ED9DA7D9-DCB0-4B19-8C89-03DEBC0200A4}"/>
              </a:ext>
            </a:extLst>
          </p:cNvPr>
          <p:cNvGrpSpPr/>
          <p:nvPr/>
        </p:nvGrpSpPr>
        <p:grpSpPr>
          <a:xfrm>
            <a:off x="831238" y="4416570"/>
            <a:ext cx="216157" cy="187662"/>
            <a:chOff x="2952485" y="3289971"/>
            <a:chExt cx="1374034" cy="1369992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A35B2950-4075-4EE1-AB24-360DE93D3DE0}"/>
                </a:ext>
              </a:extLst>
            </p:cNvPr>
            <p:cNvSpPr/>
            <p:nvPr/>
          </p:nvSpPr>
          <p:spPr>
            <a:xfrm>
              <a:off x="2952485" y="4438211"/>
              <a:ext cx="1374034" cy="2217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40">
              <a:extLst>
                <a:ext uri="{FF2B5EF4-FFF2-40B4-BE49-F238E27FC236}">
                  <a16:creationId xmlns:a16="http://schemas.microsoft.com/office/drawing/2014/main" id="{B37DE351-ED79-4B8A-B06E-5C0DA8C78CA6}"/>
                </a:ext>
              </a:extLst>
            </p:cNvPr>
            <p:cNvGrpSpPr/>
            <p:nvPr/>
          </p:nvGrpSpPr>
          <p:grpSpPr>
            <a:xfrm>
              <a:off x="2992235" y="3289971"/>
              <a:ext cx="1294014" cy="1294012"/>
              <a:chOff x="618598" y="2844014"/>
              <a:chExt cx="1708136" cy="1708136"/>
            </a:xfrm>
          </p:grpSpPr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EB269CC0-29CB-4DD3-BDBB-AB23B7FD1D5A}"/>
                  </a:ext>
                </a:extLst>
              </p:cNvPr>
              <p:cNvSpPr/>
              <p:nvPr/>
            </p:nvSpPr>
            <p:spPr>
              <a:xfrm>
                <a:off x="618598" y="2844014"/>
                <a:ext cx="1708136" cy="1708136"/>
              </a:xfrm>
              <a:prstGeom prst="ellipse">
                <a:avLst/>
              </a:prstGeom>
              <a:gradFill>
                <a:gsLst>
                  <a:gs pos="0">
                    <a:srgbClr val="9EC60C"/>
                  </a:gs>
                  <a:gs pos="100000">
                    <a:srgbClr val="92B808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98500" h="3175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08EAF438-B5AF-4CBA-BE12-5630F813ECE3}"/>
                  </a:ext>
                </a:extLst>
              </p:cNvPr>
              <p:cNvSpPr/>
              <p:nvPr/>
            </p:nvSpPr>
            <p:spPr>
              <a:xfrm rot="20946309">
                <a:off x="855876" y="3023372"/>
                <a:ext cx="606789" cy="303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2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F1C97616-CF33-4EC1-AE08-1DB8709D78F5}"/>
                </a:ext>
              </a:extLst>
            </p:cNvPr>
            <p:cNvSpPr/>
            <p:nvPr/>
          </p:nvSpPr>
          <p:spPr>
            <a:xfrm>
              <a:off x="3183386" y="3314700"/>
              <a:ext cx="911714" cy="753154"/>
            </a:xfrm>
            <a:prstGeom prst="ellipse">
              <a:avLst/>
            </a:prstGeom>
            <a:gradFill>
              <a:gsLst>
                <a:gs pos="0">
                  <a:schemeClr val="bg1">
                    <a:alpha val="68000"/>
                  </a:schemeClr>
                </a:gs>
                <a:gs pos="53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413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1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연구 설계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87853" y="1674110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828379"/>
            <a:ext cx="10421645" cy="4472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b="1" dirty="0" smtClean="0">
                <a:latin typeface="+mn-ea"/>
              </a:rPr>
              <a:t>1) </a:t>
            </a:r>
            <a:r>
              <a:rPr lang="ko-KR" altLang="en-US" sz="2000" b="1" dirty="0" smtClean="0">
                <a:latin typeface="+mn-ea"/>
              </a:rPr>
              <a:t>연구 모형</a:t>
            </a:r>
            <a:endParaRPr lang="en-US" altLang="ko-KR" sz="2000" b="1" dirty="0" smtClean="0">
              <a:latin typeface="+mn-ea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  <a:cs typeface="Arial" pitchFamily="34" charset="0"/>
              </a:rPr>
              <a:t>모형</a:t>
            </a:r>
            <a:r>
              <a:rPr lang="en-US" altLang="ko-KR" sz="1600" b="1" dirty="0" smtClean="0">
                <a:latin typeface="+mn-ea"/>
                <a:cs typeface="Arial" pitchFamily="34" charset="0"/>
              </a:rPr>
              <a:t>1 -</a:t>
            </a:r>
            <a:r>
              <a:rPr lang="ko-KR" altLang="en-US" sz="1600" b="1" dirty="0" smtClean="0">
                <a:latin typeface="+mn-ea"/>
                <a:cs typeface="Arial" pitchFamily="34" charset="0"/>
              </a:rPr>
              <a:t> 원자력안전 주민참여제도 시행과 원전지역 주민만족도</a:t>
            </a:r>
            <a:endParaRPr lang="en-US" altLang="ko-KR" sz="1600" b="1" dirty="0" smtClean="0">
              <a:latin typeface="+mn-ea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600" b="1" dirty="0" smtClean="0">
                <a:latin typeface="+mn-ea"/>
                <a:cs typeface="Arial" pitchFamily="34" charset="0"/>
              </a:rPr>
              <a:t> </a:t>
            </a:r>
            <a:r>
              <a:rPr lang="en-US" altLang="ko-KR" sz="1600" b="1" dirty="0" smtClean="0">
                <a:latin typeface="+mn-ea"/>
                <a:cs typeface="Arial" pitchFamily="34" charset="0"/>
              </a:rPr>
              <a:t>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본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1362974" y="2711028"/>
            <a:ext cx="1604514" cy="31313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561382" y="2926689"/>
            <a:ext cx="1207698" cy="13457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해체원전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RER </a:t>
            </a:r>
            <a:r>
              <a:rPr lang="ko-KR" altLang="en-US" sz="1400" dirty="0" smtClean="0">
                <a:solidFill>
                  <a:schemeClr val="tx1"/>
                </a:solidFill>
              </a:rPr>
              <a:t>및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해체계획서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주민의견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수렴제도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1561382" y="4677851"/>
            <a:ext cx="1207698" cy="7936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원자력안전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적극정보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공개제도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4123427" y="2711028"/>
            <a:ext cx="1604514" cy="31313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321835" y="2926690"/>
            <a:ext cx="1207698" cy="448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원자력안전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신뢰성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6944265" y="2711028"/>
            <a:ext cx="1604514" cy="31313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7142673" y="2926689"/>
            <a:ext cx="1207698" cy="2691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원자력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안전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주민참여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제도에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대한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원전지역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주민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만족도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4321835" y="3487406"/>
            <a:ext cx="1207698" cy="448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지역수용성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4321835" y="4048123"/>
            <a:ext cx="1207698" cy="448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원전안전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문화수준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4321835" y="4608839"/>
            <a:ext cx="1207698" cy="448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규제기관의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정치적독립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4321835" y="5169555"/>
            <a:ext cx="1207698" cy="448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규제기관의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전문성확보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61" name="직선 화살표 연결선 60"/>
          <p:cNvCxnSpPr>
            <a:stCxn id="49" idx="3"/>
            <a:endCxn id="54" idx="1"/>
          </p:cNvCxnSpPr>
          <p:nvPr/>
        </p:nvCxnSpPr>
        <p:spPr>
          <a:xfrm flipV="1">
            <a:off x="2769080" y="3150977"/>
            <a:ext cx="1552755" cy="448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>
            <a:endCxn id="57" idx="1"/>
          </p:cNvCxnSpPr>
          <p:nvPr/>
        </p:nvCxnSpPr>
        <p:spPr>
          <a:xfrm>
            <a:off x="2769080" y="3599549"/>
            <a:ext cx="1552755" cy="112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>
            <a:endCxn id="58" idx="1"/>
          </p:cNvCxnSpPr>
          <p:nvPr/>
        </p:nvCxnSpPr>
        <p:spPr>
          <a:xfrm>
            <a:off x="2769080" y="3599549"/>
            <a:ext cx="1552755" cy="672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>
            <a:stCxn id="49" idx="3"/>
            <a:endCxn id="59" idx="1"/>
          </p:cNvCxnSpPr>
          <p:nvPr/>
        </p:nvCxnSpPr>
        <p:spPr>
          <a:xfrm>
            <a:off x="2769080" y="3599550"/>
            <a:ext cx="1552755" cy="1233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>
            <a:stCxn id="49" idx="3"/>
            <a:endCxn id="60" idx="1"/>
          </p:cNvCxnSpPr>
          <p:nvPr/>
        </p:nvCxnSpPr>
        <p:spPr>
          <a:xfrm>
            <a:off x="2769080" y="3599550"/>
            <a:ext cx="1552755" cy="1794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>
            <a:stCxn id="50" idx="3"/>
            <a:endCxn id="54" idx="1"/>
          </p:cNvCxnSpPr>
          <p:nvPr/>
        </p:nvCxnSpPr>
        <p:spPr>
          <a:xfrm flipV="1">
            <a:off x="2769080" y="3150977"/>
            <a:ext cx="1552755" cy="1923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>
            <a:stCxn id="50" idx="3"/>
          </p:cNvCxnSpPr>
          <p:nvPr/>
        </p:nvCxnSpPr>
        <p:spPr>
          <a:xfrm flipV="1">
            <a:off x="2769080" y="3711693"/>
            <a:ext cx="1552755" cy="1362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/>
          <p:cNvCxnSpPr>
            <a:stCxn id="50" idx="3"/>
            <a:endCxn id="58" idx="1"/>
          </p:cNvCxnSpPr>
          <p:nvPr/>
        </p:nvCxnSpPr>
        <p:spPr>
          <a:xfrm flipV="1">
            <a:off x="2769080" y="4272410"/>
            <a:ext cx="1552755" cy="802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>
            <a:endCxn id="59" idx="1"/>
          </p:cNvCxnSpPr>
          <p:nvPr/>
        </p:nvCxnSpPr>
        <p:spPr>
          <a:xfrm flipV="1">
            <a:off x="2769080" y="4833126"/>
            <a:ext cx="1552755" cy="241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>
            <a:stCxn id="50" idx="3"/>
            <a:endCxn id="60" idx="1"/>
          </p:cNvCxnSpPr>
          <p:nvPr/>
        </p:nvCxnSpPr>
        <p:spPr>
          <a:xfrm>
            <a:off x="2769080" y="5074667"/>
            <a:ext cx="1552755" cy="319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화살표 연결선 101"/>
          <p:cNvCxnSpPr/>
          <p:nvPr/>
        </p:nvCxnSpPr>
        <p:spPr>
          <a:xfrm>
            <a:off x="2967488" y="2961195"/>
            <a:ext cx="11559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직사각형 102"/>
          <p:cNvSpPr/>
          <p:nvPr/>
        </p:nvSpPr>
        <p:spPr>
          <a:xfrm>
            <a:off x="3265099" y="2711030"/>
            <a:ext cx="560717" cy="207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1</a:t>
            </a:r>
            <a:r>
              <a:rPr lang="ko-KR" altLang="en-US" sz="900" dirty="0" smtClean="0"/>
              <a:t>단계</a:t>
            </a:r>
            <a:endParaRPr lang="ko-KR" altLang="en-US" sz="900" dirty="0"/>
          </a:p>
        </p:txBody>
      </p:sp>
      <p:cxnSp>
        <p:nvCxnSpPr>
          <p:cNvPr id="104" name="직선 화살표 연결선 103"/>
          <p:cNvCxnSpPr/>
          <p:nvPr/>
        </p:nvCxnSpPr>
        <p:spPr>
          <a:xfrm>
            <a:off x="5788326" y="2961195"/>
            <a:ext cx="11559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직사각형 104"/>
          <p:cNvSpPr/>
          <p:nvPr/>
        </p:nvSpPr>
        <p:spPr>
          <a:xfrm>
            <a:off x="6085937" y="2711030"/>
            <a:ext cx="560717" cy="207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2</a:t>
            </a:r>
            <a:r>
              <a:rPr lang="ko-KR" altLang="en-US" sz="900" dirty="0" smtClean="0"/>
              <a:t>단계</a:t>
            </a:r>
            <a:endParaRPr lang="ko-KR" altLang="en-US" sz="900" dirty="0"/>
          </a:p>
        </p:txBody>
      </p:sp>
      <p:sp>
        <p:nvSpPr>
          <p:cNvPr id="106" name="직사각형 105"/>
          <p:cNvSpPr/>
          <p:nvPr/>
        </p:nvSpPr>
        <p:spPr>
          <a:xfrm>
            <a:off x="5939290" y="3977392"/>
            <a:ext cx="353683" cy="1682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상관관계분석</a:t>
            </a:r>
            <a:endParaRPr lang="ko-KR" altLang="en-US" dirty="0"/>
          </a:p>
        </p:txBody>
      </p:sp>
      <p:sp>
        <p:nvSpPr>
          <p:cNvPr id="107" name="직사각형 106"/>
          <p:cNvSpPr/>
          <p:nvPr/>
        </p:nvSpPr>
        <p:spPr>
          <a:xfrm>
            <a:off x="6402959" y="3977392"/>
            <a:ext cx="353683" cy="1682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영향요인분석</a:t>
            </a:r>
            <a:endParaRPr lang="ko-KR" altLang="en-US" dirty="0"/>
          </a:p>
        </p:txBody>
      </p:sp>
      <p:sp>
        <p:nvSpPr>
          <p:cNvPr id="108" name="줄무늬가 있는 오른쪽 화살표 107"/>
          <p:cNvSpPr/>
          <p:nvPr/>
        </p:nvSpPr>
        <p:spPr>
          <a:xfrm>
            <a:off x="5788326" y="3211364"/>
            <a:ext cx="1155939" cy="6642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719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1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연구 설계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79061" y="1664901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828379"/>
            <a:ext cx="10421645" cy="4472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b="1" dirty="0" smtClean="0">
                <a:latin typeface="+mn-ea"/>
              </a:rPr>
              <a:t>1) </a:t>
            </a:r>
            <a:r>
              <a:rPr lang="ko-KR" altLang="en-US" sz="2000" b="1" dirty="0" smtClean="0">
                <a:latin typeface="+mn-ea"/>
              </a:rPr>
              <a:t>연구 모형</a:t>
            </a:r>
            <a:endParaRPr lang="en-US" altLang="ko-KR" sz="2000" b="1" dirty="0" smtClean="0">
              <a:latin typeface="+mn-ea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  <a:cs typeface="Arial" pitchFamily="34" charset="0"/>
              </a:rPr>
              <a:t>모형</a:t>
            </a:r>
            <a:r>
              <a:rPr lang="en-US" altLang="ko-KR" sz="1600" b="1" dirty="0" smtClean="0">
                <a:latin typeface="+mn-ea"/>
                <a:cs typeface="Arial" pitchFamily="34" charset="0"/>
              </a:rPr>
              <a:t>2 –</a:t>
            </a:r>
            <a:r>
              <a:rPr lang="ko-KR" altLang="en-US" sz="1600" b="1" dirty="0" smtClean="0">
                <a:latin typeface="+mn-ea"/>
                <a:cs typeface="Arial" pitchFamily="34" charset="0"/>
              </a:rPr>
              <a:t> 원자력안전규제기관</a:t>
            </a:r>
            <a:r>
              <a:rPr lang="en-US" altLang="ko-KR" sz="1600" b="1" dirty="0" smtClean="0">
                <a:latin typeface="+mn-ea"/>
                <a:cs typeface="Arial" pitchFamily="34" charset="0"/>
              </a:rPr>
              <a:t>(NSSC)</a:t>
            </a:r>
            <a:r>
              <a:rPr lang="ko-KR" altLang="en-US" sz="1600" b="1" dirty="0" smtClean="0">
                <a:latin typeface="+mn-ea"/>
                <a:cs typeface="Arial" pitchFamily="34" charset="0"/>
              </a:rPr>
              <a:t>의 활동에 대한 원전지역주민의 </a:t>
            </a:r>
            <a:r>
              <a:rPr lang="en-US" altLang="ko-KR" sz="1600" b="1" dirty="0" smtClean="0">
                <a:latin typeface="+mn-ea"/>
                <a:cs typeface="Arial" pitchFamily="34" charset="0"/>
              </a:rPr>
              <a:t>NSSC </a:t>
            </a:r>
            <a:r>
              <a:rPr lang="ko-KR" altLang="en-US" sz="1600" b="1" dirty="0" smtClean="0">
                <a:latin typeface="+mn-ea"/>
                <a:cs typeface="Arial" pitchFamily="34" charset="0"/>
              </a:rPr>
              <a:t>기관 만족도</a:t>
            </a:r>
            <a:endParaRPr lang="en-US" altLang="ko-KR" sz="1600" b="1" dirty="0" smtClean="0">
              <a:latin typeface="+mn-ea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600" b="1" dirty="0" smtClean="0">
                <a:latin typeface="+mn-ea"/>
                <a:cs typeface="Arial" pitchFamily="34" charset="0"/>
              </a:rPr>
              <a:t> </a:t>
            </a:r>
            <a:r>
              <a:rPr lang="en-US" altLang="ko-KR" sz="1600" b="1" dirty="0" smtClean="0">
                <a:latin typeface="+mn-ea"/>
                <a:cs typeface="Arial" pitchFamily="34" charset="0"/>
              </a:rPr>
              <a:t>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본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1362974" y="2776544"/>
            <a:ext cx="1604514" cy="31313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561382" y="2992205"/>
            <a:ext cx="1207698" cy="13457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해체원전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RER </a:t>
            </a:r>
            <a:r>
              <a:rPr lang="ko-KR" altLang="en-US" sz="1400" dirty="0" smtClean="0">
                <a:solidFill>
                  <a:schemeClr val="tx1"/>
                </a:solidFill>
              </a:rPr>
              <a:t>및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해체계획서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주민의견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수렴제도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561382" y="4743367"/>
            <a:ext cx="1207698" cy="7936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원자력안전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적극정보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공개제도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123427" y="2776544"/>
            <a:ext cx="1604514" cy="31313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4321835" y="2992206"/>
            <a:ext cx="1207698" cy="448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원자력안전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신뢰성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6944265" y="2776544"/>
            <a:ext cx="1604514" cy="31313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7142673" y="2992205"/>
            <a:ext cx="1207698" cy="2691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원자력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안전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주민참여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제도에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대한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원전지역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주민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만족도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4321835" y="3552922"/>
            <a:ext cx="1207698" cy="448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지역수용성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4321835" y="4113639"/>
            <a:ext cx="1207698" cy="448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원전안전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문화수준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4321835" y="4674355"/>
            <a:ext cx="1207698" cy="448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규제기관의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정치적독립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4321835" y="5235071"/>
            <a:ext cx="1207698" cy="448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규제기관의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전문성확보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78" name="직선 화살표 연결선 77"/>
          <p:cNvCxnSpPr>
            <a:stCxn id="43" idx="3"/>
            <a:endCxn id="71" idx="1"/>
          </p:cNvCxnSpPr>
          <p:nvPr/>
        </p:nvCxnSpPr>
        <p:spPr>
          <a:xfrm flipV="1">
            <a:off x="2769080" y="3216493"/>
            <a:ext cx="1552755" cy="448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78"/>
          <p:cNvCxnSpPr>
            <a:endCxn id="74" idx="1"/>
          </p:cNvCxnSpPr>
          <p:nvPr/>
        </p:nvCxnSpPr>
        <p:spPr>
          <a:xfrm>
            <a:off x="2769080" y="3665065"/>
            <a:ext cx="1552755" cy="112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79"/>
          <p:cNvCxnSpPr>
            <a:endCxn id="75" idx="1"/>
          </p:cNvCxnSpPr>
          <p:nvPr/>
        </p:nvCxnSpPr>
        <p:spPr>
          <a:xfrm>
            <a:off x="2769080" y="3665065"/>
            <a:ext cx="1552755" cy="672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화살표 연결선 80"/>
          <p:cNvCxnSpPr>
            <a:stCxn id="43" idx="3"/>
            <a:endCxn id="76" idx="1"/>
          </p:cNvCxnSpPr>
          <p:nvPr/>
        </p:nvCxnSpPr>
        <p:spPr>
          <a:xfrm>
            <a:off x="2769080" y="3665066"/>
            <a:ext cx="1552755" cy="1233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>
            <a:stCxn id="43" idx="3"/>
            <a:endCxn id="77" idx="1"/>
          </p:cNvCxnSpPr>
          <p:nvPr/>
        </p:nvCxnSpPr>
        <p:spPr>
          <a:xfrm>
            <a:off x="2769080" y="3665066"/>
            <a:ext cx="1552755" cy="1794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/>
          <p:cNvCxnSpPr>
            <a:stCxn id="44" idx="3"/>
            <a:endCxn id="71" idx="1"/>
          </p:cNvCxnSpPr>
          <p:nvPr/>
        </p:nvCxnSpPr>
        <p:spPr>
          <a:xfrm flipV="1">
            <a:off x="2769080" y="3216493"/>
            <a:ext cx="1552755" cy="1923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83"/>
          <p:cNvCxnSpPr>
            <a:stCxn id="44" idx="3"/>
          </p:cNvCxnSpPr>
          <p:nvPr/>
        </p:nvCxnSpPr>
        <p:spPr>
          <a:xfrm flipV="1">
            <a:off x="2769080" y="3777209"/>
            <a:ext cx="1552755" cy="1362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/>
          <p:cNvCxnSpPr>
            <a:stCxn id="44" idx="3"/>
            <a:endCxn id="75" idx="1"/>
          </p:cNvCxnSpPr>
          <p:nvPr/>
        </p:nvCxnSpPr>
        <p:spPr>
          <a:xfrm flipV="1">
            <a:off x="2769080" y="4337926"/>
            <a:ext cx="1552755" cy="802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/>
          <p:cNvCxnSpPr>
            <a:endCxn id="76" idx="1"/>
          </p:cNvCxnSpPr>
          <p:nvPr/>
        </p:nvCxnSpPr>
        <p:spPr>
          <a:xfrm flipV="1">
            <a:off x="2769080" y="4898642"/>
            <a:ext cx="1552755" cy="241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/>
          <p:cNvCxnSpPr>
            <a:stCxn id="44" idx="3"/>
            <a:endCxn id="77" idx="1"/>
          </p:cNvCxnSpPr>
          <p:nvPr/>
        </p:nvCxnSpPr>
        <p:spPr>
          <a:xfrm>
            <a:off x="2769080" y="5140183"/>
            <a:ext cx="1552755" cy="319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87"/>
          <p:cNvCxnSpPr/>
          <p:nvPr/>
        </p:nvCxnSpPr>
        <p:spPr>
          <a:xfrm>
            <a:off x="2967488" y="3026711"/>
            <a:ext cx="11559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직사각형 88"/>
          <p:cNvSpPr/>
          <p:nvPr/>
        </p:nvSpPr>
        <p:spPr>
          <a:xfrm>
            <a:off x="3265099" y="2776546"/>
            <a:ext cx="560717" cy="207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1</a:t>
            </a:r>
            <a:r>
              <a:rPr lang="ko-KR" altLang="en-US" sz="900" dirty="0" smtClean="0"/>
              <a:t>단계</a:t>
            </a:r>
            <a:endParaRPr lang="ko-KR" altLang="en-US" sz="900" dirty="0"/>
          </a:p>
        </p:txBody>
      </p:sp>
      <p:cxnSp>
        <p:nvCxnSpPr>
          <p:cNvPr id="90" name="직선 화살표 연결선 89"/>
          <p:cNvCxnSpPr/>
          <p:nvPr/>
        </p:nvCxnSpPr>
        <p:spPr>
          <a:xfrm>
            <a:off x="5788326" y="3026711"/>
            <a:ext cx="11559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직사각형 90"/>
          <p:cNvSpPr/>
          <p:nvPr/>
        </p:nvSpPr>
        <p:spPr>
          <a:xfrm>
            <a:off x="6085937" y="2776546"/>
            <a:ext cx="560717" cy="207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2</a:t>
            </a:r>
            <a:r>
              <a:rPr lang="ko-KR" altLang="en-US" sz="900" dirty="0" smtClean="0"/>
              <a:t>단계</a:t>
            </a:r>
            <a:endParaRPr lang="ko-KR" altLang="en-US" sz="900" dirty="0"/>
          </a:p>
        </p:txBody>
      </p:sp>
      <p:sp>
        <p:nvSpPr>
          <p:cNvPr id="92" name="직사각형 91"/>
          <p:cNvSpPr/>
          <p:nvPr/>
        </p:nvSpPr>
        <p:spPr>
          <a:xfrm>
            <a:off x="5939290" y="4042908"/>
            <a:ext cx="353683" cy="1682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상관관계분석</a:t>
            </a:r>
            <a:endParaRPr lang="ko-KR" altLang="en-US" dirty="0"/>
          </a:p>
        </p:txBody>
      </p:sp>
      <p:sp>
        <p:nvSpPr>
          <p:cNvPr id="93" name="직사각형 92"/>
          <p:cNvSpPr/>
          <p:nvPr/>
        </p:nvSpPr>
        <p:spPr>
          <a:xfrm>
            <a:off x="6402959" y="4042908"/>
            <a:ext cx="353683" cy="1682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영향요인분석</a:t>
            </a:r>
            <a:endParaRPr lang="ko-KR" altLang="en-US" dirty="0"/>
          </a:p>
        </p:txBody>
      </p:sp>
      <p:sp>
        <p:nvSpPr>
          <p:cNvPr id="94" name="줄무늬가 있는 오른쪽 화살표 93"/>
          <p:cNvSpPr/>
          <p:nvPr/>
        </p:nvSpPr>
        <p:spPr>
          <a:xfrm>
            <a:off x="5788326" y="3276880"/>
            <a:ext cx="1155939" cy="6642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89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BA45F-3351-420B-885F-4A978195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6"/>
          <a:stretch/>
        </p:blipFill>
        <p:spPr>
          <a:xfrm>
            <a:off x="0" y="-1"/>
            <a:ext cx="12192000" cy="542249"/>
          </a:xfrm>
          <a:prstGeom prst="rect">
            <a:avLst/>
          </a:prstGeom>
        </p:spPr>
      </p:pic>
      <p:pic>
        <p:nvPicPr>
          <p:cNvPr id="6" name="Picture 2" descr="D:\YJ\소스\다6 아이콘\지구본.png">
            <a:extLst>
              <a:ext uri="{FF2B5EF4-FFF2-40B4-BE49-F238E27FC236}">
                <a16:creationId xmlns:a16="http://schemas.microsoft.com/office/drawing/2014/main" id="{8C755A16-95ED-413F-96BC-19D4BA53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1" y="100415"/>
            <a:ext cx="1337445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>
            <a:extLst>
              <a:ext uri="{FF2B5EF4-FFF2-40B4-BE49-F238E27FC236}">
                <a16:creationId xmlns:a16="http://schemas.microsoft.com/office/drawing/2014/main" id="{A57D6D5D-ACD7-4091-90CB-868AD927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33" y="1088538"/>
            <a:ext cx="10972800" cy="418058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1. </a:t>
            </a:r>
            <a:r>
              <a:rPr lang="ko-KR" altLang="en-US" sz="2400" dirty="0" smtClean="0"/>
              <a:t>연구 설계</a:t>
            </a:r>
            <a:endParaRPr lang="ko-KR" altLang="en-US" sz="2400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59DF4A-11D2-4E48-B639-15BDA41361B6}"/>
              </a:ext>
            </a:extLst>
          </p:cNvPr>
          <p:cNvGrpSpPr/>
          <p:nvPr/>
        </p:nvGrpSpPr>
        <p:grpSpPr>
          <a:xfrm>
            <a:off x="-579061" y="1664901"/>
            <a:ext cx="13603856" cy="5356622"/>
            <a:chOff x="6522601" y="2060431"/>
            <a:chExt cx="2616740" cy="383964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53D00C22-AF41-40A5-A940-528E1E8CEBEC}"/>
                </a:ext>
              </a:extLst>
            </p:cNvPr>
            <p:cNvSpPr/>
            <p:nvPr/>
          </p:nvSpPr>
          <p:spPr>
            <a:xfrm>
              <a:off x="6522601" y="5468026"/>
              <a:ext cx="2616740" cy="4320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31">
              <a:extLst>
                <a:ext uri="{FF2B5EF4-FFF2-40B4-BE49-F238E27FC236}">
                  <a16:creationId xmlns:a16="http://schemas.microsoft.com/office/drawing/2014/main" id="{427CA2AF-A8CF-41E3-8C15-B73468D921CE}"/>
                </a:ext>
              </a:extLst>
            </p:cNvPr>
            <p:cNvGrpSpPr/>
            <p:nvPr/>
          </p:nvGrpSpPr>
          <p:grpSpPr>
            <a:xfrm>
              <a:off x="6697151" y="2060431"/>
              <a:ext cx="2204570" cy="3564082"/>
              <a:chOff x="6801926" y="2055669"/>
              <a:chExt cx="2204570" cy="3564082"/>
            </a:xfrm>
          </p:grpSpPr>
          <p:sp>
            <p:nvSpPr>
              <p:cNvPr id="46" name="대각선 방향의 모서리가 둥근 사각형 129">
                <a:extLst>
                  <a:ext uri="{FF2B5EF4-FFF2-40B4-BE49-F238E27FC236}">
                    <a16:creationId xmlns:a16="http://schemas.microsoft.com/office/drawing/2014/main" id="{BBA17564-4A15-4494-B437-B27FF6B6E2C2}"/>
                  </a:ext>
                </a:extLst>
              </p:cNvPr>
              <p:cNvSpPr/>
              <p:nvPr/>
            </p:nvSpPr>
            <p:spPr>
              <a:xfrm>
                <a:off x="6801926" y="2055669"/>
                <a:ext cx="2204570" cy="3564082"/>
              </a:xfrm>
              <a:prstGeom prst="round2DiagRect">
                <a:avLst>
                  <a:gd name="adj1" fmla="val 12964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대각선 방향의 모서리가 둥근 사각형 27">
                <a:extLst>
                  <a:ext uri="{FF2B5EF4-FFF2-40B4-BE49-F238E27FC236}">
                    <a16:creationId xmlns:a16="http://schemas.microsoft.com/office/drawing/2014/main" id="{5A6AD577-2F91-4D74-8358-BB5136850657}"/>
                  </a:ext>
                </a:extLst>
              </p:cNvPr>
              <p:cNvSpPr/>
              <p:nvPr/>
            </p:nvSpPr>
            <p:spPr>
              <a:xfrm>
                <a:off x="6854863" y="2109013"/>
                <a:ext cx="2110649" cy="3354252"/>
              </a:xfrm>
              <a:prstGeom prst="round2DiagRect">
                <a:avLst>
                  <a:gd name="adj1" fmla="val 13465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7667832-812D-4145-91E3-09F6BBEC39F0}"/>
              </a:ext>
            </a:extLst>
          </p:cNvPr>
          <p:cNvSpPr/>
          <p:nvPr/>
        </p:nvSpPr>
        <p:spPr>
          <a:xfrm>
            <a:off x="7077919" y="5290032"/>
            <a:ext cx="1285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ADD TEXT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1C79939D-E3AB-459D-B3B9-9E0247A9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67" y="1828379"/>
            <a:ext cx="10421645" cy="4472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b="1" dirty="0" smtClean="0">
                <a:latin typeface="+mn-ea"/>
              </a:rPr>
              <a:t>2) </a:t>
            </a:r>
            <a:r>
              <a:rPr lang="ko-KR" altLang="en-US" sz="2000" b="1" dirty="0" smtClean="0">
                <a:latin typeface="+mn-ea"/>
              </a:rPr>
              <a:t>연구 가설 </a:t>
            </a:r>
            <a:endParaRPr lang="en-US" altLang="ko-KR" sz="2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sz="1600" b="1" dirty="0" smtClean="0">
                <a:latin typeface="+mn-ea"/>
              </a:rPr>
              <a:t> 1</a:t>
            </a:r>
            <a:r>
              <a:rPr lang="ko-KR" altLang="en-US" sz="1600" b="1" dirty="0" smtClean="0">
                <a:latin typeface="+mn-ea"/>
              </a:rPr>
              <a:t>그룹 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b="1" dirty="0" smtClean="0">
                <a:latin typeface="+mn-ea"/>
              </a:rPr>
              <a:t>원자력안전 주민참여제도운영 </a:t>
            </a:r>
            <a:endParaRPr lang="en-US" altLang="ko-KR" sz="1600" b="1" dirty="0" smtClean="0">
              <a:latin typeface="+mn-ea"/>
            </a:endParaRPr>
          </a:p>
          <a:p>
            <a:pPr marL="0" indent="0">
              <a:buNone/>
            </a:pPr>
            <a:endParaRPr lang="en-US" altLang="ko-KR" sz="2000" b="1" dirty="0" smtClean="0"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8BE5E6-CD7E-4262-B283-9722D92D1D0F}"/>
              </a:ext>
            </a:extLst>
          </p:cNvPr>
          <p:cNvSpPr/>
          <p:nvPr/>
        </p:nvSpPr>
        <p:spPr>
          <a:xfrm>
            <a:off x="1332674" y="503763"/>
            <a:ext cx="270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defRPr/>
            </a:pPr>
            <a:r>
              <a:rPr lang="ko-KR" altLang="en-US" sz="3200" b="1" spc="-150" dirty="0" smtClean="0">
                <a:solidFill>
                  <a:srgbClr val="843629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본 론</a:t>
            </a:r>
            <a:endParaRPr lang="ko-KR" altLang="en-US" sz="3200" b="1" spc="-150" dirty="0">
              <a:solidFill>
                <a:srgbClr val="843629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CA4-2C90-4C27-A759-4ADC6685573D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2020-06-09</a:t>
            </a:r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674" y="2583270"/>
            <a:ext cx="7389295" cy="371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3182</Words>
  <Application>Microsoft Office PowerPoint</Application>
  <PresentationFormat>와이드스크린</PresentationFormat>
  <Paragraphs>374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5" baseType="lpstr">
      <vt:lpstr>휴먼옛체</vt:lpstr>
      <vt:lpstr>맑은 고딕</vt:lpstr>
      <vt:lpstr>Arial</vt:lpstr>
      <vt:lpstr>Wingdings</vt:lpstr>
      <vt:lpstr>Arial Black</vt:lpstr>
      <vt:lpstr>HY견고딕</vt:lpstr>
      <vt:lpstr>Office 테마</vt:lpstr>
      <vt:lpstr>PowerPoint 프레젠테이션</vt:lpstr>
      <vt:lpstr>PowerPoint 프레젠테이션</vt:lpstr>
      <vt:lpstr>1. 연구배경 및 목적</vt:lpstr>
      <vt:lpstr>2. 연구 범위와 방법</vt:lpstr>
      <vt:lpstr>참고 1. 원전주변 주민의 원자력안전 인식과 태도 설문조사 연구분석 흐름도</vt:lpstr>
      <vt:lpstr>3. 선행연구 분석</vt:lpstr>
      <vt:lpstr>1. 연구 설계</vt:lpstr>
      <vt:lpstr>1. 연구 설계</vt:lpstr>
      <vt:lpstr>1. 연구 설계</vt:lpstr>
      <vt:lpstr>1. 연구 설계</vt:lpstr>
      <vt:lpstr>2. 자료 수집</vt:lpstr>
      <vt:lpstr>2. 자료 수집</vt:lpstr>
      <vt:lpstr>3. 분석 결과</vt:lpstr>
      <vt:lpstr>3. 분석 결과</vt:lpstr>
      <vt:lpstr>참고 2. 일원배치분산(One-way Anova) 분석 결과</vt:lpstr>
      <vt:lpstr>3. 분석 결과</vt:lpstr>
      <vt:lpstr>참고 3. 주민참여제도와 원전지역주민 만족도 상관관계분석</vt:lpstr>
      <vt:lpstr>3. 분석 결과</vt:lpstr>
      <vt:lpstr>참고 4. 원전지역주민의 정책관심, 기관활동과 주민 만족도의 상관관계분석</vt:lpstr>
      <vt:lpstr>3. 분석 결과</vt:lpstr>
      <vt:lpstr>3. 분석 결과</vt:lpstr>
      <vt:lpstr>3. 분석 결과</vt:lpstr>
      <vt:lpstr>참고 5. 원자력안전 주민참여제도에 대한 주민 만족도 위계적회귀분석</vt:lpstr>
      <vt:lpstr>3. 분석 결과</vt:lpstr>
      <vt:lpstr>참고 6. NSSC의 기관 활동에 대한 주민 만족도 위계적회귀분석</vt:lpstr>
      <vt:lpstr>1. 연구결과(요약)</vt:lpstr>
      <vt:lpstr>2. 연구 함의, 한계와 시사점</vt:lpstr>
      <vt:lpstr>2. 연구 함의, 한계와 시사점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SOHYEON PARK</dc:creator>
  <cp:lastModifiedBy>원성찬</cp:lastModifiedBy>
  <cp:revision>206</cp:revision>
  <cp:lastPrinted>2020-06-15T12:29:20Z</cp:lastPrinted>
  <dcterms:created xsi:type="dcterms:W3CDTF">2015-11-22T14:00:27Z</dcterms:created>
  <dcterms:modified xsi:type="dcterms:W3CDTF">2020-07-07T06:24:21Z</dcterms:modified>
</cp:coreProperties>
</file>