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8" r:id="rId4"/>
    <p:sldId id="279" r:id="rId5"/>
    <p:sldId id="283" r:id="rId6"/>
    <p:sldId id="281" r:id="rId7"/>
    <p:sldId id="282" r:id="rId8"/>
    <p:sldId id="284" r:id="rId9"/>
    <p:sldId id="285" r:id="rId10"/>
    <p:sldId id="286" r:id="rId11"/>
    <p:sldId id="287" r:id="rId12"/>
    <p:sldId id="289" r:id="rId13"/>
    <p:sldId id="290" r:id="rId14"/>
    <p:sldId id="291" r:id="rId15"/>
    <p:sldId id="293" r:id="rId16"/>
    <p:sldId id="294" r:id="rId17"/>
    <p:sldId id="295" r:id="rId18"/>
    <p:sldId id="296" r:id="rId19"/>
    <p:sldId id="297" r:id="rId20"/>
    <p:sldId id="298" r:id="rId21"/>
    <p:sldId id="271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55" d="100"/>
          <a:sy n="55" d="100"/>
        </p:scale>
        <p:origin x="9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C2CADE-C455-4E25-B86D-3A1141D49D93}" type="doc">
      <dgm:prSet loTypeId="urn:microsoft.com/office/officeart/2009/3/layout/StepUpProcess" loCatId="process" qsTypeId="urn:microsoft.com/office/officeart/2005/8/quickstyle/simple4" qsCatId="simple" csTypeId="urn:microsoft.com/office/officeart/2005/8/colors/accent6_3" csCatId="accent6" phldr="1"/>
      <dgm:spPr/>
      <dgm:t>
        <a:bodyPr/>
        <a:lstStyle/>
        <a:p>
          <a:pPr latinLnBrk="1"/>
          <a:endParaRPr lang="ko-KR" altLang="en-US"/>
        </a:p>
      </dgm:t>
    </dgm:pt>
    <dgm:pt modelId="{5E5C0E1E-EC51-40EF-AD43-3F2167C155CD}">
      <dgm:prSet phldrT="[텍스트]" custT="1"/>
      <dgm:spPr/>
      <dgm:t>
        <a:bodyPr/>
        <a:lstStyle/>
        <a:p>
          <a:pPr latinLnBrk="1">
            <a:lnSpc>
              <a:spcPts val="3400"/>
            </a:lnSpc>
          </a:pPr>
          <a:r>
            <a:rPr lang="en-US" altLang="ko-KR" sz="2600" b="1" spc="-200" baseline="0">
              <a:solidFill>
                <a:schemeClr val="accent1">
                  <a:lumMod val="50000"/>
                </a:schemeClr>
              </a:solidFill>
              <a:latin typeface="+mn-lt"/>
            </a:rPr>
            <a:t>1. </a:t>
          </a:r>
          <a:r>
            <a:rPr lang="ko-KR" altLang="en-US" sz="2600" b="1" spc="-200" baseline="0">
              <a:solidFill>
                <a:schemeClr val="accent1">
                  <a:lumMod val="50000"/>
                </a:schemeClr>
              </a:solidFill>
              <a:latin typeface="+mn-lt"/>
            </a:rPr>
            <a:t>과학적 관리기반 구축</a:t>
          </a:r>
          <a:endParaRPr lang="en-US" altLang="ko-KR" sz="2600" b="1" spc="-200" baseline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latinLnBrk="1">
            <a:lnSpc>
              <a:spcPts val="3400"/>
            </a:lnSpc>
          </a:pPr>
          <a:r>
            <a:rPr lang="en-US" altLang="ko-KR" sz="2400" spc="-200" baseline="0">
              <a:latin typeface="+mn-lt"/>
            </a:rPr>
            <a:t>  - </a:t>
          </a:r>
          <a:r>
            <a:rPr lang="ko-KR" altLang="en-US" sz="2400" spc="-200" baseline="0">
              <a:latin typeface="+mn-lt"/>
            </a:rPr>
            <a:t>배출원조사</a:t>
          </a:r>
          <a:r>
            <a:rPr lang="en-US" altLang="ko-KR" sz="2400" spc="-200" baseline="0">
              <a:latin typeface="+mn-lt"/>
            </a:rPr>
            <a:t>/</a:t>
          </a:r>
          <a:r>
            <a:rPr lang="ko-KR" altLang="en-US" sz="2400" spc="-200" baseline="0">
              <a:latin typeface="+mn-lt"/>
            </a:rPr>
            <a:t>모니터링</a:t>
          </a:r>
        </a:p>
      </dgm:t>
    </dgm:pt>
    <dgm:pt modelId="{CAC71ABE-BB6F-45D6-AF60-A04C32F0EDD0}" type="parTrans" cxnId="{232A021C-4313-49A6-9C2B-58FF4E5EE727}">
      <dgm:prSet/>
      <dgm:spPr/>
      <dgm:t>
        <a:bodyPr/>
        <a:lstStyle/>
        <a:p>
          <a:pPr latinLnBrk="1"/>
          <a:endParaRPr lang="ko-KR" altLang="en-US">
            <a:latin typeface="+mn-lt"/>
          </a:endParaRPr>
        </a:p>
      </dgm:t>
    </dgm:pt>
    <dgm:pt modelId="{0C9D81BA-789E-4B1C-BD79-0154616F0191}" type="sibTrans" cxnId="{232A021C-4313-49A6-9C2B-58FF4E5EE727}">
      <dgm:prSet/>
      <dgm:spPr/>
      <dgm:t>
        <a:bodyPr/>
        <a:lstStyle/>
        <a:p>
          <a:pPr latinLnBrk="1"/>
          <a:endParaRPr lang="ko-KR" altLang="en-US">
            <a:latin typeface="+mn-lt"/>
          </a:endParaRPr>
        </a:p>
      </dgm:t>
    </dgm:pt>
    <dgm:pt modelId="{51F83964-DA78-4E9A-94AD-FEA08ECE7EAB}">
      <dgm:prSet phldrT="[텍스트]" custT="1"/>
      <dgm:spPr/>
      <dgm:t>
        <a:bodyPr/>
        <a:lstStyle/>
        <a:p>
          <a:pPr latinLnBrk="1">
            <a:lnSpc>
              <a:spcPts val="3400"/>
            </a:lnSpc>
          </a:pPr>
          <a:r>
            <a:rPr lang="en-US" altLang="ko-KR" sz="2600" b="1">
              <a:solidFill>
                <a:schemeClr val="accent1">
                  <a:lumMod val="50000"/>
                </a:schemeClr>
              </a:solidFill>
              <a:latin typeface="+mn-lt"/>
            </a:rPr>
            <a:t>2. </a:t>
          </a:r>
          <a:r>
            <a:rPr lang="ko-KR" altLang="en-US" sz="2600" b="1">
              <a:solidFill>
                <a:schemeClr val="accent1">
                  <a:lumMod val="50000"/>
                </a:schemeClr>
              </a:solidFill>
              <a:latin typeface="+mn-lt"/>
            </a:rPr>
            <a:t>오염원 체계적 관리</a:t>
          </a:r>
          <a:endParaRPr lang="en-US" altLang="ko-KR" sz="2600" b="1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latinLnBrk="1">
            <a:lnSpc>
              <a:spcPts val="3400"/>
            </a:lnSpc>
          </a:pPr>
          <a:r>
            <a:rPr lang="en-US" altLang="ko-KR" sz="2400" spc="-150">
              <a:latin typeface="+mn-lt"/>
            </a:rPr>
            <a:t>   - </a:t>
          </a:r>
          <a:r>
            <a:rPr lang="ko-KR" altLang="en-US" sz="2400" spc="-150">
              <a:latin typeface="+mn-lt"/>
            </a:rPr>
            <a:t>시설개선</a:t>
          </a:r>
          <a:r>
            <a:rPr lang="en-US" altLang="ko-KR" sz="2400" spc="-150">
              <a:latin typeface="+mn-lt"/>
            </a:rPr>
            <a:t>/</a:t>
          </a:r>
          <a:r>
            <a:rPr lang="ko-KR" altLang="en-US" sz="2400" spc="-150">
              <a:latin typeface="+mn-lt"/>
            </a:rPr>
            <a:t>관리강화</a:t>
          </a:r>
        </a:p>
      </dgm:t>
    </dgm:pt>
    <dgm:pt modelId="{301689D7-C145-49BE-8517-42D8F45805A2}" type="parTrans" cxnId="{121256A4-A1C6-4FE3-AA30-5799B44E6B02}">
      <dgm:prSet/>
      <dgm:spPr/>
      <dgm:t>
        <a:bodyPr/>
        <a:lstStyle/>
        <a:p>
          <a:pPr latinLnBrk="1"/>
          <a:endParaRPr lang="ko-KR" altLang="en-US">
            <a:latin typeface="+mn-lt"/>
          </a:endParaRPr>
        </a:p>
      </dgm:t>
    </dgm:pt>
    <dgm:pt modelId="{038A4557-B625-448E-B8A1-FA67D552F08B}" type="sibTrans" cxnId="{121256A4-A1C6-4FE3-AA30-5799B44E6B02}">
      <dgm:prSet/>
      <dgm:spPr/>
      <dgm:t>
        <a:bodyPr/>
        <a:lstStyle/>
        <a:p>
          <a:pPr latinLnBrk="1"/>
          <a:endParaRPr lang="ko-KR" altLang="en-US">
            <a:latin typeface="+mn-lt"/>
          </a:endParaRPr>
        </a:p>
      </dgm:t>
    </dgm:pt>
    <dgm:pt modelId="{6A532D2F-3900-49EE-9384-135D3038FE2F}">
      <dgm:prSet phldrT="[텍스트]" custT="1"/>
      <dgm:spPr/>
      <dgm:t>
        <a:bodyPr/>
        <a:lstStyle/>
        <a:p>
          <a:pPr latinLnBrk="1">
            <a:lnSpc>
              <a:spcPts val="3400"/>
            </a:lnSpc>
          </a:pPr>
          <a:r>
            <a:rPr lang="en-US" altLang="ko-KR" sz="2600" b="1" spc="-230" baseline="0">
              <a:solidFill>
                <a:schemeClr val="accent1">
                  <a:lumMod val="50000"/>
                </a:schemeClr>
              </a:solidFill>
              <a:latin typeface="+mn-lt"/>
            </a:rPr>
            <a:t>3. </a:t>
          </a:r>
          <a:r>
            <a:rPr lang="ko-KR" altLang="en-US" sz="2600" b="1" spc="-230" baseline="0">
              <a:solidFill>
                <a:schemeClr val="accent1">
                  <a:lumMod val="50000"/>
                </a:schemeClr>
              </a:solidFill>
              <a:latin typeface="+mn-lt"/>
            </a:rPr>
            <a:t>에너지 소비구조 개편</a:t>
          </a:r>
          <a:endParaRPr lang="en-US" altLang="ko-KR" sz="2600" b="1" spc="-230" baseline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latinLnBrk="1">
            <a:lnSpc>
              <a:spcPts val="3400"/>
            </a:lnSpc>
          </a:pPr>
          <a:r>
            <a:rPr lang="en-US" altLang="ko-KR" sz="2400" spc="-200" baseline="0">
              <a:latin typeface="+mn-lt"/>
            </a:rPr>
            <a:t>  -  </a:t>
          </a:r>
          <a:r>
            <a:rPr lang="ko-KR" altLang="en-US" sz="2400" spc="-200" baseline="0">
              <a:latin typeface="+mn-lt"/>
            </a:rPr>
            <a:t>남북러 가스관연결 등</a:t>
          </a:r>
        </a:p>
      </dgm:t>
    </dgm:pt>
    <dgm:pt modelId="{6F2FED4F-6B81-401B-8C5C-599ED10D9D40}" type="parTrans" cxnId="{B0DC5831-E0C4-4070-A1ED-9C0D8DCF3307}">
      <dgm:prSet/>
      <dgm:spPr/>
      <dgm:t>
        <a:bodyPr/>
        <a:lstStyle/>
        <a:p>
          <a:pPr latinLnBrk="1"/>
          <a:endParaRPr lang="ko-KR" altLang="en-US">
            <a:latin typeface="+mn-lt"/>
          </a:endParaRPr>
        </a:p>
      </dgm:t>
    </dgm:pt>
    <dgm:pt modelId="{10F6BAE1-958A-425F-A354-09646FDA1C9B}" type="sibTrans" cxnId="{B0DC5831-E0C4-4070-A1ED-9C0D8DCF3307}">
      <dgm:prSet/>
      <dgm:spPr/>
      <dgm:t>
        <a:bodyPr/>
        <a:lstStyle/>
        <a:p>
          <a:pPr latinLnBrk="1"/>
          <a:endParaRPr lang="ko-KR" altLang="en-US">
            <a:latin typeface="+mn-lt"/>
          </a:endParaRPr>
        </a:p>
      </dgm:t>
    </dgm:pt>
    <dgm:pt modelId="{83B9E268-3415-41A2-BC42-FBB708BE6494}" type="pres">
      <dgm:prSet presAssocID="{6CC2CADE-C455-4E25-B86D-3A1141D49D93}" presName="rootnode" presStyleCnt="0">
        <dgm:presLayoutVars>
          <dgm:chMax/>
          <dgm:chPref/>
          <dgm:dir/>
          <dgm:animLvl val="lvl"/>
        </dgm:presLayoutVars>
      </dgm:prSet>
      <dgm:spPr/>
    </dgm:pt>
    <dgm:pt modelId="{7C635136-791C-40C4-AF47-B1F5E6388FD3}" type="pres">
      <dgm:prSet presAssocID="{5E5C0E1E-EC51-40EF-AD43-3F2167C155CD}" presName="composite" presStyleCnt="0"/>
      <dgm:spPr/>
    </dgm:pt>
    <dgm:pt modelId="{DD430DB7-259D-4F6F-B32E-461C7D29E184}" type="pres">
      <dgm:prSet presAssocID="{5E5C0E1E-EC51-40EF-AD43-3F2167C155CD}" presName="LShape" presStyleLbl="alignNode1" presStyleIdx="0" presStyleCnt="5" custScaleX="238973"/>
      <dgm:spPr/>
    </dgm:pt>
    <dgm:pt modelId="{81132481-6426-4EA5-80BF-75CEC5B6453B}" type="pres">
      <dgm:prSet presAssocID="{5E5C0E1E-EC51-40EF-AD43-3F2167C155CD}" presName="ParentText" presStyleLbl="revTx" presStyleIdx="0" presStyleCnt="3" custScaleX="254472">
        <dgm:presLayoutVars>
          <dgm:chMax val="0"/>
          <dgm:chPref val="0"/>
          <dgm:bulletEnabled val="1"/>
        </dgm:presLayoutVars>
      </dgm:prSet>
      <dgm:spPr/>
    </dgm:pt>
    <dgm:pt modelId="{BAF6F3A0-0F45-4AFC-A32D-E64214EE1848}" type="pres">
      <dgm:prSet presAssocID="{5E5C0E1E-EC51-40EF-AD43-3F2167C155CD}" presName="Triangle" presStyleLbl="alignNode1" presStyleIdx="1" presStyleCnt="5"/>
      <dgm:spPr/>
    </dgm:pt>
    <dgm:pt modelId="{89070A8A-44E5-4988-B814-D09F36E2B785}" type="pres">
      <dgm:prSet presAssocID="{0C9D81BA-789E-4B1C-BD79-0154616F0191}" presName="sibTrans" presStyleCnt="0"/>
      <dgm:spPr/>
    </dgm:pt>
    <dgm:pt modelId="{31C1B46C-2128-4191-8D26-E9DA893AE649}" type="pres">
      <dgm:prSet presAssocID="{0C9D81BA-789E-4B1C-BD79-0154616F0191}" presName="space" presStyleCnt="0"/>
      <dgm:spPr/>
    </dgm:pt>
    <dgm:pt modelId="{BF2D8388-92A8-464D-9482-C530E05C4506}" type="pres">
      <dgm:prSet presAssocID="{51F83964-DA78-4E9A-94AD-FEA08ECE7EAB}" presName="composite" presStyleCnt="0"/>
      <dgm:spPr/>
    </dgm:pt>
    <dgm:pt modelId="{54BF3DD8-5247-474D-A042-BB073C0260FE}" type="pres">
      <dgm:prSet presAssocID="{51F83964-DA78-4E9A-94AD-FEA08ECE7EAB}" presName="LShape" presStyleLbl="alignNode1" presStyleIdx="2" presStyleCnt="5" custScaleX="238973"/>
      <dgm:spPr/>
    </dgm:pt>
    <dgm:pt modelId="{B81F2678-90F9-4C71-8444-130A8770225B}" type="pres">
      <dgm:prSet presAssocID="{51F83964-DA78-4E9A-94AD-FEA08ECE7EAB}" presName="ParentText" presStyleLbl="revTx" presStyleIdx="1" presStyleCnt="3" custScaleX="255267">
        <dgm:presLayoutVars>
          <dgm:chMax val="0"/>
          <dgm:chPref val="0"/>
          <dgm:bulletEnabled val="1"/>
        </dgm:presLayoutVars>
      </dgm:prSet>
      <dgm:spPr/>
    </dgm:pt>
    <dgm:pt modelId="{41218739-54ED-4EF8-8269-824DA44644BA}" type="pres">
      <dgm:prSet presAssocID="{51F83964-DA78-4E9A-94AD-FEA08ECE7EAB}" presName="Triangle" presStyleLbl="alignNode1" presStyleIdx="3" presStyleCnt="5"/>
      <dgm:spPr/>
    </dgm:pt>
    <dgm:pt modelId="{C64E5089-DC65-4475-BD32-A0A631DBEF3D}" type="pres">
      <dgm:prSet presAssocID="{038A4557-B625-448E-B8A1-FA67D552F08B}" presName="sibTrans" presStyleCnt="0"/>
      <dgm:spPr/>
    </dgm:pt>
    <dgm:pt modelId="{44E6D46C-6F75-423D-8575-EF45C8D3327D}" type="pres">
      <dgm:prSet presAssocID="{038A4557-B625-448E-B8A1-FA67D552F08B}" presName="space" presStyleCnt="0"/>
      <dgm:spPr/>
    </dgm:pt>
    <dgm:pt modelId="{1D56AF13-46D9-4FAD-A2BE-EBD9B23ABD97}" type="pres">
      <dgm:prSet presAssocID="{6A532D2F-3900-49EE-9384-135D3038FE2F}" presName="composite" presStyleCnt="0"/>
      <dgm:spPr/>
    </dgm:pt>
    <dgm:pt modelId="{352A1522-E707-4308-A87D-CA5BE8562168}" type="pres">
      <dgm:prSet presAssocID="{6A532D2F-3900-49EE-9384-135D3038FE2F}" presName="LShape" presStyleLbl="alignNode1" presStyleIdx="4" presStyleCnt="5" custScaleX="238973"/>
      <dgm:spPr/>
    </dgm:pt>
    <dgm:pt modelId="{83C3740E-562B-4618-8050-D078B9E99BE9}" type="pres">
      <dgm:prSet presAssocID="{6A532D2F-3900-49EE-9384-135D3038FE2F}" presName="ParentText" presStyleLbl="revTx" presStyleIdx="2" presStyleCnt="3" custScaleX="252186">
        <dgm:presLayoutVars>
          <dgm:chMax val="0"/>
          <dgm:chPref val="0"/>
          <dgm:bulletEnabled val="1"/>
        </dgm:presLayoutVars>
      </dgm:prSet>
      <dgm:spPr/>
    </dgm:pt>
  </dgm:ptLst>
  <dgm:cxnLst>
    <dgm:cxn modelId="{232A021C-4313-49A6-9C2B-58FF4E5EE727}" srcId="{6CC2CADE-C455-4E25-B86D-3A1141D49D93}" destId="{5E5C0E1E-EC51-40EF-AD43-3F2167C155CD}" srcOrd="0" destOrd="0" parTransId="{CAC71ABE-BB6F-45D6-AF60-A04C32F0EDD0}" sibTransId="{0C9D81BA-789E-4B1C-BD79-0154616F0191}"/>
    <dgm:cxn modelId="{B0DC5831-E0C4-4070-A1ED-9C0D8DCF3307}" srcId="{6CC2CADE-C455-4E25-B86D-3A1141D49D93}" destId="{6A532D2F-3900-49EE-9384-135D3038FE2F}" srcOrd="2" destOrd="0" parTransId="{6F2FED4F-6B81-401B-8C5C-599ED10D9D40}" sibTransId="{10F6BAE1-958A-425F-A354-09646FDA1C9B}"/>
    <dgm:cxn modelId="{3126085F-BAFA-4CEA-AB44-6B42C6339E8E}" type="presOf" srcId="{6CC2CADE-C455-4E25-B86D-3A1141D49D93}" destId="{83B9E268-3415-41A2-BC42-FBB708BE6494}" srcOrd="0" destOrd="0" presId="urn:microsoft.com/office/officeart/2009/3/layout/StepUpProcess"/>
    <dgm:cxn modelId="{E97A2743-A6CF-4C2F-A78B-FD299DBE6EEB}" type="presOf" srcId="{5E5C0E1E-EC51-40EF-AD43-3F2167C155CD}" destId="{81132481-6426-4EA5-80BF-75CEC5B6453B}" srcOrd="0" destOrd="0" presId="urn:microsoft.com/office/officeart/2009/3/layout/StepUpProcess"/>
    <dgm:cxn modelId="{121256A4-A1C6-4FE3-AA30-5799B44E6B02}" srcId="{6CC2CADE-C455-4E25-B86D-3A1141D49D93}" destId="{51F83964-DA78-4E9A-94AD-FEA08ECE7EAB}" srcOrd="1" destOrd="0" parTransId="{301689D7-C145-49BE-8517-42D8F45805A2}" sibTransId="{038A4557-B625-448E-B8A1-FA67D552F08B}"/>
    <dgm:cxn modelId="{C25E6BB5-7800-4B0D-BC2B-B9FD867ED0D7}" type="presOf" srcId="{6A532D2F-3900-49EE-9384-135D3038FE2F}" destId="{83C3740E-562B-4618-8050-D078B9E99BE9}" srcOrd="0" destOrd="0" presId="urn:microsoft.com/office/officeart/2009/3/layout/StepUpProcess"/>
    <dgm:cxn modelId="{F187D2D1-1977-48C3-92A0-04BA7F63FD59}" type="presOf" srcId="{51F83964-DA78-4E9A-94AD-FEA08ECE7EAB}" destId="{B81F2678-90F9-4C71-8444-130A8770225B}" srcOrd="0" destOrd="0" presId="urn:microsoft.com/office/officeart/2009/3/layout/StepUpProcess"/>
    <dgm:cxn modelId="{110EC051-5697-4EC6-AC03-779FB459B291}" type="presParOf" srcId="{83B9E268-3415-41A2-BC42-FBB708BE6494}" destId="{7C635136-791C-40C4-AF47-B1F5E6388FD3}" srcOrd="0" destOrd="0" presId="urn:microsoft.com/office/officeart/2009/3/layout/StepUpProcess"/>
    <dgm:cxn modelId="{BB429C24-C110-4772-8E98-8D4637DD5DAC}" type="presParOf" srcId="{7C635136-791C-40C4-AF47-B1F5E6388FD3}" destId="{DD430DB7-259D-4F6F-B32E-461C7D29E184}" srcOrd="0" destOrd="0" presId="urn:microsoft.com/office/officeart/2009/3/layout/StepUpProcess"/>
    <dgm:cxn modelId="{F9E9718F-1C0F-4F9A-B76A-ED8FC15370A0}" type="presParOf" srcId="{7C635136-791C-40C4-AF47-B1F5E6388FD3}" destId="{81132481-6426-4EA5-80BF-75CEC5B6453B}" srcOrd="1" destOrd="0" presId="urn:microsoft.com/office/officeart/2009/3/layout/StepUpProcess"/>
    <dgm:cxn modelId="{33E6F6ED-4604-4FC4-A2EA-E2C41314C973}" type="presParOf" srcId="{7C635136-791C-40C4-AF47-B1F5E6388FD3}" destId="{BAF6F3A0-0F45-4AFC-A32D-E64214EE1848}" srcOrd="2" destOrd="0" presId="urn:microsoft.com/office/officeart/2009/3/layout/StepUpProcess"/>
    <dgm:cxn modelId="{ACE2EACC-1198-453F-9174-BF32BFCAF3B5}" type="presParOf" srcId="{83B9E268-3415-41A2-BC42-FBB708BE6494}" destId="{89070A8A-44E5-4988-B814-D09F36E2B785}" srcOrd="1" destOrd="0" presId="urn:microsoft.com/office/officeart/2009/3/layout/StepUpProcess"/>
    <dgm:cxn modelId="{F792408B-9CA2-4B9E-AA1C-8AA707957E3D}" type="presParOf" srcId="{89070A8A-44E5-4988-B814-D09F36E2B785}" destId="{31C1B46C-2128-4191-8D26-E9DA893AE649}" srcOrd="0" destOrd="0" presId="urn:microsoft.com/office/officeart/2009/3/layout/StepUpProcess"/>
    <dgm:cxn modelId="{8F3C1E62-59BB-4AEA-8321-86B9A1223D3B}" type="presParOf" srcId="{83B9E268-3415-41A2-BC42-FBB708BE6494}" destId="{BF2D8388-92A8-464D-9482-C530E05C4506}" srcOrd="2" destOrd="0" presId="urn:microsoft.com/office/officeart/2009/3/layout/StepUpProcess"/>
    <dgm:cxn modelId="{6879F2E1-249F-491C-8AD4-11C8022C3F3B}" type="presParOf" srcId="{BF2D8388-92A8-464D-9482-C530E05C4506}" destId="{54BF3DD8-5247-474D-A042-BB073C0260FE}" srcOrd="0" destOrd="0" presId="urn:microsoft.com/office/officeart/2009/3/layout/StepUpProcess"/>
    <dgm:cxn modelId="{8EDF680E-384A-45B4-B84C-7DBAF4FBA42B}" type="presParOf" srcId="{BF2D8388-92A8-464D-9482-C530E05C4506}" destId="{B81F2678-90F9-4C71-8444-130A8770225B}" srcOrd="1" destOrd="0" presId="urn:microsoft.com/office/officeart/2009/3/layout/StepUpProcess"/>
    <dgm:cxn modelId="{5ECCA841-7994-4564-8317-1D19620E2D39}" type="presParOf" srcId="{BF2D8388-92A8-464D-9482-C530E05C4506}" destId="{41218739-54ED-4EF8-8269-824DA44644BA}" srcOrd="2" destOrd="0" presId="urn:microsoft.com/office/officeart/2009/3/layout/StepUpProcess"/>
    <dgm:cxn modelId="{6D43E15D-DD5E-4242-903E-2282EAD27122}" type="presParOf" srcId="{83B9E268-3415-41A2-BC42-FBB708BE6494}" destId="{C64E5089-DC65-4475-BD32-A0A631DBEF3D}" srcOrd="3" destOrd="0" presId="urn:microsoft.com/office/officeart/2009/3/layout/StepUpProcess"/>
    <dgm:cxn modelId="{A4C7F6FC-EE62-4C22-AFD6-39646069264C}" type="presParOf" srcId="{C64E5089-DC65-4475-BD32-A0A631DBEF3D}" destId="{44E6D46C-6F75-423D-8575-EF45C8D3327D}" srcOrd="0" destOrd="0" presId="urn:microsoft.com/office/officeart/2009/3/layout/StepUpProcess"/>
    <dgm:cxn modelId="{4EE2C9F4-40B0-4B20-8AD3-C52889B4A92E}" type="presParOf" srcId="{83B9E268-3415-41A2-BC42-FBB708BE6494}" destId="{1D56AF13-46D9-4FAD-A2BE-EBD9B23ABD97}" srcOrd="4" destOrd="0" presId="urn:microsoft.com/office/officeart/2009/3/layout/StepUpProcess"/>
    <dgm:cxn modelId="{ADC2C644-455D-444D-B426-94106FEFCD87}" type="presParOf" srcId="{1D56AF13-46D9-4FAD-A2BE-EBD9B23ABD97}" destId="{352A1522-E707-4308-A87D-CA5BE8562168}" srcOrd="0" destOrd="0" presId="urn:microsoft.com/office/officeart/2009/3/layout/StepUpProcess"/>
    <dgm:cxn modelId="{AEA4D936-F371-4B6A-B00A-7BDE5C6DF418}" type="presParOf" srcId="{1D56AF13-46D9-4FAD-A2BE-EBD9B23ABD97}" destId="{83C3740E-562B-4618-8050-D078B9E99BE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30DB7-259D-4F6F-B32E-461C7D29E184}">
      <dsp:nvSpPr>
        <dsp:cNvPr id="0" name=""/>
        <dsp:cNvSpPr/>
      </dsp:nvSpPr>
      <dsp:spPr>
        <a:xfrm rot="5400000">
          <a:off x="1349682" y="-438592"/>
          <a:ext cx="904612" cy="359715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132481-6426-4EA5-80BF-75CEC5B6453B}">
      <dsp:nvSpPr>
        <dsp:cNvPr id="0" name=""/>
        <dsp:cNvSpPr/>
      </dsp:nvSpPr>
      <dsp:spPr>
        <a:xfrm>
          <a:off x="149080" y="1057103"/>
          <a:ext cx="3458153" cy="1191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latinLnBrk="1">
            <a:lnSpc>
              <a:spcPts val="3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600" b="1" kern="1200" spc="-200" baseline="0">
              <a:solidFill>
                <a:schemeClr val="accent1">
                  <a:lumMod val="50000"/>
                </a:schemeClr>
              </a:solidFill>
              <a:latin typeface="+mn-lt"/>
            </a:rPr>
            <a:t>1. </a:t>
          </a:r>
          <a:r>
            <a:rPr lang="ko-KR" altLang="en-US" sz="2600" b="1" kern="1200" spc="-200" baseline="0">
              <a:solidFill>
                <a:schemeClr val="accent1">
                  <a:lumMod val="50000"/>
                </a:schemeClr>
              </a:solidFill>
              <a:latin typeface="+mn-lt"/>
            </a:rPr>
            <a:t>과학적 관리기반 구축</a:t>
          </a:r>
          <a:endParaRPr lang="en-US" altLang="ko-KR" sz="2600" b="1" kern="1200" spc="-200" baseline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l" defTabSz="1155700" latinLnBrk="1">
            <a:lnSpc>
              <a:spcPts val="3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kern="1200" spc="-200" baseline="0">
              <a:latin typeface="+mn-lt"/>
            </a:rPr>
            <a:t>  - </a:t>
          </a:r>
          <a:r>
            <a:rPr lang="ko-KR" altLang="en-US" sz="2400" kern="1200" spc="-200" baseline="0">
              <a:latin typeface="+mn-lt"/>
            </a:rPr>
            <a:t>배출원조사</a:t>
          </a:r>
          <a:r>
            <a:rPr lang="en-US" altLang="ko-KR" sz="2400" kern="1200" spc="-200" baseline="0">
              <a:latin typeface="+mn-lt"/>
            </a:rPr>
            <a:t>/</a:t>
          </a:r>
          <a:r>
            <a:rPr lang="ko-KR" altLang="en-US" sz="2400" kern="1200" spc="-200" baseline="0">
              <a:latin typeface="+mn-lt"/>
            </a:rPr>
            <a:t>모니터링</a:t>
          </a:r>
        </a:p>
      </dsp:txBody>
      <dsp:txXfrm>
        <a:off x="149080" y="1057103"/>
        <a:ext cx="3458153" cy="1191201"/>
      </dsp:txXfrm>
    </dsp:sp>
    <dsp:sp modelId="{BAF6F3A0-0F45-4AFC-A32D-E64214EE1848}">
      <dsp:nvSpPr>
        <dsp:cNvPr id="0" name=""/>
        <dsp:cNvSpPr/>
      </dsp:nvSpPr>
      <dsp:spPr>
        <a:xfrm>
          <a:off x="2301227" y="496537"/>
          <a:ext cx="256406" cy="25640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6">
                <a:shade val="80000"/>
                <a:hueOff val="80320"/>
                <a:satOff val="-3227"/>
                <a:lumOff val="69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80320"/>
                <a:satOff val="-3227"/>
                <a:lumOff val="69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80320"/>
                <a:satOff val="-3227"/>
                <a:lumOff val="69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BF3DD8-5247-474D-A042-BB073C0260FE}">
      <dsp:nvSpPr>
        <dsp:cNvPr id="0" name=""/>
        <dsp:cNvSpPr/>
      </dsp:nvSpPr>
      <dsp:spPr>
        <a:xfrm rot="5400000">
          <a:off x="5108855" y="-850257"/>
          <a:ext cx="904612" cy="359715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shade val="80000"/>
                <a:hueOff val="160640"/>
                <a:satOff val="-6455"/>
                <a:lumOff val="138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160640"/>
                <a:satOff val="-6455"/>
                <a:lumOff val="138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160640"/>
                <a:satOff val="-6455"/>
                <a:lumOff val="138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1F2678-90F9-4C71-8444-130A8770225B}">
      <dsp:nvSpPr>
        <dsp:cNvPr id="0" name=""/>
        <dsp:cNvSpPr/>
      </dsp:nvSpPr>
      <dsp:spPr>
        <a:xfrm>
          <a:off x="3902851" y="645438"/>
          <a:ext cx="3468957" cy="1191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latinLnBrk="1">
            <a:lnSpc>
              <a:spcPts val="3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600" b="1" kern="1200">
              <a:solidFill>
                <a:schemeClr val="accent1">
                  <a:lumMod val="50000"/>
                </a:schemeClr>
              </a:solidFill>
              <a:latin typeface="+mn-lt"/>
            </a:rPr>
            <a:t>2. </a:t>
          </a:r>
          <a:r>
            <a:rPr lang="ko-KR" altLang="en-US" sz="2600" b="1" kern="1200">
              <a:solidFill>
                <a:schemeClr val="accent1">
                  <a:lumMod val="50000"/>
                </a:schemeClr>
              </a:solidFill>
              <a:latin typeface="+mn-lt"/>
            </a:rPr>
            <a:t>오염원 체계적 관리</a:t>
          </a:r>
          <a:endParaRPr lang="en-US" altLang="ko-KR" sz="2600" b="1" kern="120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l" defTabSz="1155700" latinLnBrk="1">
            <a:lnSpc>
              <a:spcPts val="3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kern="1200" spc="-150">
              <a:latin typeface="+mn-lt"/>
            </a:rPr>
            <a:t>   - </a:t>
          </a:r>
          <a:r>
            <a:rPr lang="ko-KR" altLang="en-US" sz="2400" kern="1200" spc="-150">
              <a:latin typeface="+mn-lt"/>
            </a:rPr>
            <a:t>시설개선</a:t>
          </a:r>
          <a:r>
            <a:rPr lang="en-US" altLang="ko-KR" sz="2400" kern="1200" spc="-150">
              <a:latin typeface="+mn-lt"/>
            </a:rPr>
            <a:t>/</a:t>
          </a:r>
          <a:r>
            <a:rPr lang="ko-KR" altLang="en-US" sz="2400" kern="1200" spc="-150">
              <a:latin typeface="+mn-lt"/>
            </a:rPr>
            <a:t>관리강화</a:t>
          </a:r>
        </a:p>
      </dsp:txBody>
      <dsp:txXfrm>
        <a:off x="3902851" y="645438"/>
        <a:ext cx="3468957" cy="1191201"/>
      </dsp:txXfrm>
    </dsp:sp>
    <dsp:sp modelId="{41218739-54ED-4EF8-8269-824DA44644BA}">
      <dsp:nvSpPr>
        <dsp:cNvPr id="0" name=""/>
        <dsp:cNvSpPr/>
      </dsp:nvSpPr>
      <dsp:spPr>
        <a:xfrm>
          <a:off x="6060399" y="84872"/>
          <a:ext cx="256406" cy="25640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6">
                <a:shade val="80000"/>
                <a:hueOff val="240960"/>
                <a:satOff val="-9682"/>
                <a:lumOff val="207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240960"/>
                <a:satOff val="-9682"/>
                <a:lumOff val="207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240960"/>
                <a:satOff val="-9682"/>
                <a:lumOff val="207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2A1522-E707-4308-A87D-CA5BE8562168}">
      <dsp:nvSpPr>
        <dsp:cNvPr id="0" name=""/>
        <dsp:cNvSpPr/>
      </dsp:nvSpPr>
      <dsp:spPr>
        <a:xfrm rot="5400000">
          <a:off x="8868028" y="-1261922"/>
          <a:ext cx="904612" cy="359715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shade val="80000"/>
                <a:hueOff val="321280"/>
                <a:satOff val="-12909"/>
                <a:lumOff val="27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321280"/>
                <a:satOff val="-12909"/>
                <a:lumOff val="27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321280"/>
                <a:satOff val="-12909"/>
                <a:lumOff val="27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C3740E-562B-4618-8050-D078B9E99BE9}">
      <dsp:nvSpPr>
        <dsp:cNvPr id="0" name=""/>
        <dsp:cNvSpPr/>
      </dsp:nvSpPr>
      <dsp:spPr>
        <a:xfrm>
          <a:off x="7682958" y="233772"/>
          <a:ext cx="3427087" cy="1191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latinLnBrk="1">
            <a:lnSpc>
              <a:spcPts val="3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600" b="1" kern="1200" spc="-230" baseline="0">
              <a:solidFill>
                <a:schemeClr val="accent1">
                  <a:lumMod val="50000"/>
                </a:schemeClr>
              </a:solidFill>
              <a:latin typeface="+mn-lt"/>
            </a:rPr>
            <a:t>3. </a:t>
          </a:r>
          <a:r>
            <a:rPr lang="ko-KR" altLang="en-US" sz="2600" b="1" kern="1200" spc="-230" baseline="0">
              <a:solidFill>
                <a:schemeClr val="accent1">
                  <a:lumMod val="50000"/>
                </a:schemeClr>
              </a:solidFill>
              <a:latin typeface="+mn-lt"/>
            </a:rPr>
            <a:t>에너지 소비구조 개편</a:t>
          </a:r>
          <a:endParaRPr lang="en-US" altLang="ko-KR" sz="2600" b="1" kern="1200" spc="-230" baseline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l" defTabSz="1155700" latinLnBrk="1">
            <a:lnSpc>
              <a:spcPts val="34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kern="1200" spc="-200" baseline="0">
              <a:latin typeface="+mn-lt"/>
            </a:rPr>
            <a:t>  -  </a:t>
          </a:r>
          <a:r>
            <a:rPr lang="ko-KR" altLang="en-US" sz="2400" kern="1200" spc="-200" baseline="0">
              <a:latin typeface="+mn-lt"/>
            </a:rPr>
            <a:t>남북러 가스관연결 등</a:t>
          </a:r>
        </a:p>
      </dsp:txBody>
      <dsp:txXfrm>
        <a:off x="7682958" y="233772"/>
        <a:ext cx="3427087" cy="1191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7BC2B-096E-4F5D-9732-C65BF103D94C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4826E-F4BB-44E3-A06D-98D6B70039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424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8508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804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749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717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4858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9259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70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205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551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154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176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596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502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359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958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290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810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0728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754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2528A-2C4A-49C5-907D-CE7E9BA5469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456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D5D771-0D5F-450B-A31B-5CD889D31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7D5A532-E1FA-4640-96B2-C9210280E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731DAE2-2C4A-453B-92D4-77264338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8FDBB47-F7A9-4528-BB7D-5F856EBB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5E952D-2AEA-4017-9399-0973B128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3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5A8355-3D84-400A-8EDB-2437C44B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ED2E6A1-E2BC-4833-8E54-79772FEC2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03CEDE-5F6F-4794-BAD0-7CDBBF3C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20134F-CD0A-4AF2-B642-C2495002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22B238A-CB5B-4C56-8C2A-1BE3C73AC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92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4042308-37A1-4960-B682-1A626771D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0B75A54-354C-403A-A672-88D29B8E1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BF8D1F7-23F9-4855-B99B-95CF17CB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C943C10-1781-4A05-AB73-F025699F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E62160E-E53B-4B88-8182-2A379759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1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CA8566-2C18-4BFE-A1C6-2822F665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8F4F3-7003-4402-924A-F93FD04F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010BC33-5A0B-42A7-9426-F79147C1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0E14489-0D0D-44BD-82B7-B8F6059F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13094D-0679-46D3-BE11-76762893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58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0F2A55-068F-4294-A167-0D5F45FB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8316BAD-323C-4A75-8809-D54D1CFD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DE1F5E4-2975-481E-BA4D-AC7617FDE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82230F-4483-4E45-8EC1-6DDCF19D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4C5509-0E9D-4A58-8287-DC3C40CB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89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0827F6-91C1-49CE-839D-30B5E506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D9023AC-211D-4DC0-A7FD-A0AAE3BEA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FFD74E4-607A-4C02-80A4-3E8ADC6B3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7E6AED9-854E-46F3-AF47-AB1795E8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C12E0A8-FA2D-4A16-BCFF-8BFC5DB2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81D4A32-4872-4B84-AA51-6F9A9F349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560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A11B37-81DE-4997-B1C6-1DDB1A5A2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1B9FA7A-FFE2-4396-B9A3-20FDD8B57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700CA42-FC45-46D1-B753-F6C29719C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DFB5779-3A0B-42BC-ACEA-E530D7A6F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7935AAE-E860-48C6-901F-8D57845F3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1841803-5847-4635-A2CC-5F3CD8E11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A355063-1B80-4356-AC40-3D409221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A1C8BD8-B6FE-4C21-A7B4-AC24D5B0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393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2C224A-14AA-4A15-B730-A939739BD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B349C32-0C88-47AE-A1AD-344A713E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AD55FD8-BF02-4301-9124-6DFD7EEA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4DD7F99-306D-4EFD-9CE2-51C2F9214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83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CED976E-0BDC-463C-B18E-A8ED5FE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1F483F-6F65-49B1-BF6F-9D328A1F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7181CD-D4DF-4257-AFAB-8D152191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663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FABB8B-1BCC-4945-A11C-20380BFCD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4765B7C-9CDB-4873-B239-3625FE232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CAFB75F-9F54-4C28-B257-9FF4DE7A8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5EEAA73-85FB-4B50-9A87-B19482BE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19203EC-1015-4954-8F91-13959F15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9CB53D3-9F17-4FA5-84A7-FC220DE6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10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2BAA1B-F3FE-421C-BA50-8D7D11DF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A2480FB-CBD7-44CA-864E-CF23E24D1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A67231C-3DE0-4304-9127-87DFAF977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70EA60F-3809-4B83-B3BD-0E004D6C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2A1F921-0864-4F31-A885-A1F87FC0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222D682-7AAB-4E33-BC8E-1D123172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89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EAC7588-D89F-49D4-8AE1-6499F2DF4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AA130EC-F3DE-43A2-8E24-2DF5776F7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8CD0EF5-CF95-4DDA-B846-74A692109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1E05A-6822-4662-9B5B-7641DAFEA829}" type="datetimeFigureOut">
              <a:rPr lang="ko-KR" altLang="en-US" smtClean="0"/>
              <a:t>2020-10-28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2D4544A-74D7-4F70-BE50-6C32D5ABF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40E34E8-BC26-4885-A044-7A14A55BF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97A84-BD7F-4FD7-8920-0FD244CC0F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560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비디오 20">
            <a:extLst>
              <a:ext uri="{FF2B5EF4-FFF2-40B4-BE49-F238E27FC236}">
                <a16:creationId xmlns:a16="http://schemas.microsoft.com/office/drawing/2014/main" id="{A7D9C6E5-F4DE-4005-9E26-7E0E59738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DD9F0D0E-C981-42BE-88C8-5557180D4469}"/>
              </a:ext>
            </a:extLst>
          </p:cNvPr>
          <p:cNvSpPr txBox="1">
            <a:spLocks/>
          </p:cNvSpPr>
          <p:nvPr/>
        </p:nvSpPr>
        <p:spPr>
          <a:xfrm>
            <a:off x="1" y="1400444"/>
            <a:ext cx="12192000" cy="15541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b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남북 대기오염관리 협력방안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57047C6-EF9E-4F73-B47B-5B6168350C21}"/>
              </a:ext>
            </a:extLst>
          </p:cNvPr>
          <p:cNvSpPr txBox="1">
            <a:spLocks/>
          </p:cNvSpPr>
          <p:nvPr/>
        </p:nvSpPr>
        <p:spPr>
          <a:xfrm>
            <a:off x="9949544" y="5710335"/>
            <a:ext cx="1769706" cy="5504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3200" b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 인 홍</a:t>
            </a:r>
          </a:p>
        </p:txBody>
      </p:sp>
    </p:spTree>
    <p:extLst>
      <p:ext uri="{BB962C8B-B14F-4D97-AF65-F5344CB8AC3E}">
        <p14:creationId xmlns:p14="http://schemas.microsoft.com/office/powerpoint/2010/main" val="208280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3. </a:t>
            </a:r>
            <a:r>
              <a:rPr lang="ko-KR" altLang="en-US" sz="4000">
                <a:ea typeface="HY헤드라인M" panose="02030600000101010101" pitchFamily="18" charset="-127"/>
              </a:rPr>
              <a:t>주요 분단국가별 환경협력 사례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AA5EED3-FFEA-4FB3-B21A-C8A7573C3913}"/>
              </a:ext>
            </a:extLst>
          </p:cNvPr>
          <p:cNvSpPr/>
          <p:nvPr/>
        </p:nvSpPr>
        <p:spPr>
          <a:xfrm>
            <a:off x="534838" y="1776278"/>
            <a:ext cx="2170262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나</a:t>
            </a:r>
            <a:r>
              <a:rPr lang="en-US" altLang="ko-KR" sz="3000" b="1"/>
              <a:t>. </a:t>
            </a:r>
            <a:r>
              <a:rPr lang="ko-KR" altLang="en-US" sz="3000" b="1"/>
              <a:t>베트남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5098A4A-515F-4907-9365-15EA44758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180" y="3941306"/>
            <a:ext cx="3392459" cy="2589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E68C8E-62DC-489E-84E1-1D7B53D018AE}"/>
              </a:ext>
            </a:extLst>
          </p:cNvPr>
          <p:cNvSpPr txBox="1"/>
          <p:nvPr/>
        </p:nvSpPr>
        <p:spPr>
          <a:xfrm>
            <a:off x="107581" y="2831611"/>
            <a:ext cx="11813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+mn-ea"/>
              </a:rPr>
              <a:t>  </a:t>
            </a:r>
            <a:r>
              <a:rPr lang="en-US" altLang="ko-KR" sz="2800">
                <a:latin typeface="+mn-ea"/>
              </a:rPr>
              <a:t> - </a:t>
            </a:r>
            <a:r>
              <a:rPr lang="ko-KR" altLang="en-US" sz="2800">
                <a:latin typeface="+mn-ea"/>
              </a:rPr>
              <a:t>경제개혁 이후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산업지구와 도시지역</a:t>
            </a:r>
            <a:r>
              <a:rPr lang="ko-KR" altLang="en-US" sz="2800">
                <a:solidFill>
                  <a:srgbClr val="C00000"/>
                </a:solidFill>
                <a:latin typeface="+mn-ea"/>
              </a:rPr>
              <a:t>을 </a:t>
            </a:r>
            <a:r>
              <a:rPr lang="ko-KR" altLang="en-US" sz="2800">
                <a:latin typeface="+mn-ea"/>
              </a:rPr>
              <a:t>중심으로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환경오염</a:t>
            </a:r>
            <a:r>
              <a:rPr lang="en-US" altLang="ko-KR" sz="2800" b="1">
                <a:solidFill>
                  <a:srgbClr val="C00000"/>
                </a:solidFill>
                <a:latin typeface="+mn-ea"/>
              </a:rPr>
              <a:t>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심화 </a:t>
            </a:r>
            <a:endParaRPr lang="en-US" altLang="ko-KR" sz="2800" b="1">
              <a:solidFill>
                <a:srgbClr val="C00000"/>
              </a:solidFill>
            </a:endParaRPr>
          </a:p>
          <a:p>
            <a:endParaRPr lang="en-US" altLang="ko-KR" sz="700"/>
          </a:p>
          <a:p>
            <a:endParaRPr lang="en-US" altLang="ko-KR" sz="700"/>
          </a:p>
          <a:p>
            <a:r>
              <a:rPr lang="en-US" altLang="ko-KR" sz="2400"/>
              <a:t>     * </a:t>
            </a:r>
            <a:r>
              <a:rPr lang="ko-KR" altLang="en-US" sz="2400"/>
              <a:t>인구 대비 물공급</a:t>
            </a:r>
            <a:r>
              <a:rPr lang="en-US" altLang="ko-KR" sz="2400"/>
              <a:t>, </a:t>
            </a:r>
            <a:r>
              <a:rPr lang="ko-KR" altLang="en-US" sz="2400"/>
              <a:t>처리시스템 등 기반시설 부족으로 심각한 수질오염 유발</a:t>
            </a:r>
            <a:endParaRPr lang="en-US" altLang="ko-KR" sz="2400"/>
          </a:p>
          <a:p>
            <a:r>
              <a:rPr lang="en-US" altLang="ko-KR" sz="2400"/>
              <a:t>       </a:t>
            </a:r>
            <a:r>
              <a:rPr lang="ko-KR" altLang="en-US" sz="2400" spc="-150"/>
              <a:t>농촌지역의 경우 </a:t>
            </a:r>
            <a:r>
              <a:rPr lang="en-US" altLang="ko-KR" sz="2400" spc="-150"/>
              <a:t>30~40%</a:t>
            </a:r>
            <a:r>
              <a:rPr lang="ko-KR" altLang="en-US" sz="2400" spc="-150"/>
              <a:t>만이 안전한 음용수 공급혜택</a:t>
            </a:r>
            <a:endParaRPr lang="en-US" altLang="ko-KR" sz="2400" spc="-150"/>
          </a:p>
        </p:txBody>
      </p:sp>
      <p:sp>
        <p:nvSpPr>
          <p:cNvPr id="8" name="화살표: 줄무늬가 있는 오른쪽 7">
            <a:extLst>
              <a:ext uri="{FF2B5EF4-FFF2-40B4-BE49-F238E27FC236}">
                <a16:creationId xmlns:a16="http://schemas.microsoft.com/office/drawing/2014/main" id="{3D3B3747-6EC8-450E-BE7D-7DFA6F81779A}"/>
              </a:ext>
            </a:extLst>
          </p:cNvPr>
          <p:cNvSpPr/>
          <p:nvPr/>
        </p:nvSpPr>
        <p:spPr>
          <a:xfrm>
            <a:off x="551722" y="4636807"/>
            <a:ext cx="379562" cy="27604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D2E89-D0C0-4C01-8638-7991FD177647}"/>
              </a:ext>
            </a:extLst>
          </p:cNvPr>
          <p:cNvSpPr txBox="1"/>
          <p:nvPr/>
        </p:nvSpPr>
        <p:spPr>
          <a:xfrm>
            <a:off x="726512" y="4551553"/>
            <a:ext cx="118130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+mn-ea"/>
              </a:rPr>
              <a:t> 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환경문제과 빈곤문제 동시해결 통합정책 추진 </a:t>
            </a:r>
            <a:endParaRPr lang="en-US" altLang="ko-KR" sz="2800" b="1">
              <a:solidFill>
                <a:srgbClr val="C00000"/>
              </a:solidFill>
            </a:endParaRPr>
          </a:p>
          <a:p>
            <a:endParaRPr lang="en-US" altLang="ko-KR" sz="700"/>
          </a:p>
          <a:p>
            <a:endParaRPr lang="en-US" altLang="ko-KR" sz="700"/>
          </a:p>
          <a:p>
            <a:r>
              <a:rPr lang="ko-KR" altLang="en-US" sz="2400" kern="0" spc="0">
                <a:solidFill>
                  <a:srgbClr val="000000"/>
                </a:solidFill>
                <a:effectLst/>
                <a:ea typeface="휴먼명조"/>
              </a:rPr>
              <a:t>① 환경법 제정 등 제도적 장치 마련</a:t>
            </a:r>
            <a:endParaRPr lang="en-US" altLang="ko-KR" sz="2400" kern="0" spc="0">
              <a:solidFill>
                <a:srgbClr val="000000"/>
              </a:solidFill>
              <a:effectLst/>
              <a:ea typeface="휴먼명조"/>
            </a:endParaRPr>
          </a:p>
          <a:p>
            <a:r>
              <a:rPr lang="ko-KR" altLang="en-US" sz="2400" kern="0" spc="0">
                <a:solidFill>
                  <a:srgbClr val="000000"/>
                </a:solidFill>
                <a:effectLst/>
                <a:ea typeface="휴먼명조"/>
              </a:rPr>
              <a:t>② 국제협력을 강화하여 선진국 환경관리 기술 전수</a:t>
            </a:r>
            <a:endParaRPr lang="en-US" altLang="ko-KR" sz="2400" kern="0" spc="0">
              <a:solidFill>
                <a:srgbClr val="000000"/>
              </a:solidFill>
              <a:effectLst/>
              <a:ea typeface="휴먼명조"/>
            </a:endParaRPr>
          </a:p>
          <a:p>
            <a:r>
              <a:rPr lang="ko-KR" altLang="en-US" sz="2400" kern="0" spc="0">
                <a:solidFill>
                  <a:srgbClr val="000000"/>
                </a:solidFill>
                <a:effectLst/>
                <a:ea typeface="휴먼명조"/>
              </a:rPr>
              <a:t>③ 농촌이나 낙후지역에 더 많은 투자 </a:t>
            </a:r>
            <a:endParaRPr lang="en-US" altLang="ko-KR" sz="2400" spc="-150"/>
          </a:p>
        </p:txBody>
      </p:sp>
    </p:spTree>
    <p:extLst>
      <p:ext uri="{BB962C8B-B14F-4D97-AF65-F5344CB8AC3E}">
        <p14:creationId xmlns:p14="http://schemas.microsoft.com/office/powerpoint/2010/main" val="21647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3. </a:t>
            </a:r>
            <a:r>
              <a:rPr lang="ko-KR" altLang="en-US" sz="4000">
                <a:ea typeface="HY헤드라인M" panose="02030600000101010101" pitchFamily="18" charset="-127"/>
              </a:rPr>
              <a:t>주요 분단국가별 환경협력 사례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AA5EED3-FFEA-4FB3-B21A-C8A7573C3913}"/>
              </a:ext>
            </a:extLst>
          </p:cNvPr>
          <p:cNvSpPr/>
          <p:nvPr/>
        </p:nvSpPr>
        <p:spPr>
          <a:xfrm>
            <a:off x="534838" y="1776278"/>
            <a:ext cx="1349946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시사점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E68C8E-62DC-489E-84E1-1D7B53D018AE}"/>
              </a:ext>
            </a:extLst>
          </p:cNvPr>
          <p:cNvSpPr txBox="1"/>
          <p:nvPr/>
        </p:nvSpPr>
        <p:spPr>
          <a:xfrm>
            <a:off x="518124" y="2831611"/>
            <a:ext cx="113579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>
                <a:latin typeface="+mn-ea"/>
              </a:rPr>
              <a:t>-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체제전환국</a:t>
            </a:r>
            <a:r>
              <a:rPr lang="ko-KR" altLang="en-US" sz="2800">
                <a:latin typeface="+mn-ea"/>
              </a:rPr>
              <a:t>들의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초기 낙후된 경제성장중심 정책 추진은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환경문제</a:t>
            </a:r>
            <a:r>
              <a:rPr lang="ko-KR" altLang="en-US" sz="2800">
                <a:latin typeface="+mn-ea"/>
              </a:rPr>
              <a:t>를 </a:t>
            </a:r>
            <a:endParaRPr lang="en-US" altLang="ko-KR" sz="2800">
              <a:latin typeface="+mn-ea"/>
            </a:endParaRPr>
          </a:p>
          <a:p>
            <a:r>
              <a:rPr lang="en-US" altLang="ko-KR" sz="2800">
                <a:latin typeface="+mn-ea"/>
              </a:rPr>
              <a:t>  </a:t>
            </a:r>
            <a:r>
              <a:rPr lang="ko-KR" altLang="en-US" sz="2800">
                <a:latin typeface="+mn-ea"/>
              </a:rPr>
              <a:t>더욱 심각하게 만드는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정책 불균형 </a:t>
            </a:r>
            <a:r>
              <a:rPr lang="ko-KR" altLang="en-US" sz="2800">
                <a:latin typeface="+mn-ea"/>
              </a:rPr>
              <a:t>문제 초래</a:t>
            </a:r>
            <a:endParaRPr lang="en-US" altLang="ko-KR" sz="2800">
              <a:latin typeface="+mn-ea"/>
            </a:endParaRPr>
          </a:p>
          <a:p>
            <a:endParaRPr lang="en-US" altLang="ko-KR" sz="1000" spc="-150">
              <a:latin typeface="+mn-ea"/>
            </a:endParaRPr>
          </a:p>
          <a:p>
            <a:r>
              <a:rPr lang="en-US" altLang="ko-KR" sz="2400" spc="-150">
                <a:latin typeface="+mn-ea"/>
              </a:rPr>
              <a:t>  * </a:t>
            </a:r>
            <a:r>
              <a:rPr lang="ko-KR" altLang="en-US" sz="2400" spc="-150">
                <a:latin typeface="+mn-ea"/>
              </a:rPr>
              <a:t>경제성장 위주의 경제발전 계획과 자원배치는 오염되고 손상된 환경 복구에 훨씬 더 </a:t>
            </a:r>
            <a:endParaRPr lang="en-US" altLang="ko-KR" sz="2400" spc="-150">
              <a:latin typeface="+mn-ea"/>
            </a:endParaRPr>
          </a:p>
          <a:p>
            <a:r>
              <a:rPr lang="en-US" altLang="ko-KR" sz="2400" spc="-150">
                <a:latin typeface="+mn-ea"/>
              </a:rPr>
              <a:t>    </a:t>
            </a:r>
            <a:r>
              <a:rPr lang="ko-KR" altLang="en-US" sz="2400" spc="-150">
                <a:latin typeface="+mn-ea"/>
              </a:rPr>
              <a:t>많은 경제적 비용과 시간 소요되어 경제성장의 걸림돌로 작용</a:t>
            </a:r>
            <a:endParaRPr lang="en-US" altLang="ko-KR" sz="2400" spc="-15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5C0713F-DFA1-4207-AD90-88B56E628DD2}"/>
              </a:ext>
            </a:extLst>
          </p:cNvPr>
          <p:cNvGrpSpPr/>
          <p:nvPr/>
        </p:nvGrpSpPr>
        <p:grpSpPr>
          <a:xfrm>
            <a:off x="551722" y="5018079"/>
            <a:ext cx="11987848" cy="954107"/>
            <a:chOff x="551722" y="5018079"/>
            <a:chExt cx="11987848" cy="954107"/>
          </a:xfrm>
        </p:grpSpPr>
        <p:sp>
          <p:nvSpPr>
            <p:cNvPr id="8" name="화살표: 줄무늬가 있는 오른쪽 7">
              <a:extLst>
                <a:ext uri="{FF2B5EF4-FFF2-40B4-BE49-F238E27FC236}">
                  <a16:creationId xmlns:a16="http://schemas.microsoft.com/office/drawing/2014/main" id="{3D3B3747-6EC8-450E-BE7D-7DFA6F81779A}"/>
                </a:ext>
              </a:extLst>
            </p:cNvPr>
            <p:cNvSpPr/>
            <p:nvPr/>
          </p:nvSpPr>
          <p:spPr>
            <a:xfrm>
              <a:off x="551722" y="5121994"/>
              <a:ext cx="379562" cy="276045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6D2E89-D0C0-4C01-8638-7991FD177647}"/>
                </a:ext>
              </a:extLst>
            </p:cNvPr>
            <p:cNvSpPr txBox="1"/>
            <p:nvPr/>
          </p:nvSpPr>
          <p:spPr>
            <a:xfrm>
              <a:off x="726512" y="5018079"/>
              <a:ext cx="118130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>
                  <a:latin typeface="+mn-ea"/>
                </a:rPr>
                <a:t>  </a:t>
              </a:r>
              <a:r>
                <a:rPr lang="ko-KR" altLang="en-US" sz="2800" spc="-150">
                  <a:latin typeface="+mn-ea"/>
                </a:rPr>
                <a:t>북한지역의 지속가능성과 성장 잠재력이 약화되지 않도록 </a:t>
              </a:r>
              <a:r>
                <a:rPr lang="ko-KR" altLang="en-US" sz="2800" b="1" spc="-150">
                  <a:solidFill>
                    <a:srgbClr val="C00000"/>
                  </a:solidFill>
                  <a:latin typeface="+mn-ea"/>
                </a:rPr>
                <a:t>사전 예방적</a:t>
              </a:r>
              <a:endParaRPr lang="en-US" altLang="ko-KR" sz="2800" b="1" spc="-150">
                <a:solidFill>
                  <a:srgbClr val="C00000"/>
                </a:solidFill>
                <a:latin typeface="+mn-ea"/>
              </a:endParaRPr>
            </a:p>
            <a:p>
              <a:r>
                <a:rPr lang="en-US" altLang="ko-KR" sz="2800" b="1" spc="-150">
                  <a:solidFill>
                    <a:srgbClr val="C00000"/>
                  </a:solidFill>
                  <a:latin typeface="+mn-ea"/>
                </a:rPr>
                <a:t> </a:t>
              </a:r>
              <a:r>
                <a:rPr lang="ko-KR" altLang="en-US" sz="2800" b="1">
                  <a:solidFill>
                    <a:srgbClr val="C00000"/>
                  </a:solidFill>
                  <a:latin typeface="+mn-ea"/>
                </a:rPr>
                <a:t> </a:t>
              </a:r>
              <a:r>
                <a:rPr lang="ko-KR" altLang="en-US" sz="2800" b="1" spc="-150">
                  <a:solidFill>
                    <a:srgbClr val="C00000"/>
                  </a:solidFill>
                  <a:latin typeface="+mn-ea"/>
                </a:rPr>
                <a:t>관점의 남북경협사업</a:t>
              </a:r>
              <a:r>
                <a:rPr lang="ko-KR" altLang="en-US" sz="28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에 대한 </a:t>
              </a:r>
              <a:r>
                <a:rPr lang="ko-KR" altLang="en-US" sz="2800" b="1" spc="-150">
                  <a:solidFill>
                    <a:srgbClr val="C00000"/>
                  </a:solidFill>
                  <a:latin typeface="+mn-ea"/>
                </a:rPr>
                <a:t>접근 노력 요구</a:t>
              </a:r>
              <a:endParaRPr lang="en-US" altLang="ko-KR" sz="2400" b="1" spc="-15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9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4. </a:t>
            </a:r>
            <a:r>
              <a:rPr lang="ko-KR" altLang="en-US" sz="4000">
                <a:ea typeface="HY헤드라인M" panose="02030600000101010101" pitchFamily="18" charset="-127"/>
              </a:rPr>
              <a:t>남북 대기오염관리 협력방안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AA5EED3-FFEA-4FB3-B21A-C8A7573C3913}"/>
              </a:ext>
            </a:extLst>
          </p:cNvPr>
          <p:cNvSpPr/>
          <p:nvPr/>
        </p:nvSpPr>
        <p:spPr>
          <a:xfrm>
            <a:off x="534838" y="1776278"/>
            <a:ext cx="4165500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가</a:t>
            </a:r>
            <a:r>
              <a:rPr lang="en-US" altLang="ko-KR" sz="3000" b="1"/>
              <a:t>. </a:t>
            </a:r>
            <a:r>
              <a:rPr lang="ko-KR" altLang="en-US" sz="3000" b="1"/>
              <a:t>환경분야 협력동향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6" name="표 7">
            <a:extLst>
              <a:ext uri="{FF2B5EF4-FFF2-40B4-BE49-F238E27FC236}">
                <a16:creationId xmlns:a16="http://schemas.microsoft.com/office/drawing/2014/main" id="{31653291-DCEB-4B51-82C1-11BA98722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399583"/>
              </p:ext>
            </p:extLst>
          </p:nvPr>
        </p:nvGraphicFramePr>
        <p:xfrm>
          <a:off x="781698" y="2789568"/>
          <a:ext cx="10875464" cy="234933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96393">
                  <a:extLst>
                    <a:ext uri="{9D8B030D-6E8A-4147-A177-3AD203B41FA5}">
                      <a16:colId xmlns:a16="http://schemas.microsoft.com/office/drawing/2014/main" val="1717577081"/>
                    </a:ext>
                  </a:extLst>
                </a:gridCol>
                <a:gridCol w="9679071">
                  <a:extLst>
                    <a:ext uri="{9D8B030D-6E8A-4147-A177-3AD203B41FA5}">
                      <a16:colId xmlns:a16="http://schemas.microsoft.com/office/drawing/2014/main" val="3760815002"/>
                    </a:ext>
                  </a:extLst>
                </a:gridCol>
              </a:tblGrid>
              <a:tr h="133456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정 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fontAlgn="base" latinLnBrk="1">
                        <a:buFontTx/>
                        <a:buNone/>
                      </a:pPr>
                      <a:r>
                        <a:rPr lang="en-US" altLang="ko-KR" sz="2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- 1992</a:t>
                      </a:r>
                      <a:r>
                        <a:rPr lang="ko-KR" altLang="en-US" sz="2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년 리우 환경회의에서</a:t>
                      </a:r>
                      <a:r>
                        <a:rPr lang="en-US" altLang="ko-KR" sz="2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ko-KR" altLang="en-US" sz="2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처음으로 비무장지대 생태계조사</a:t>
                      </a:r>
                      <a:endParaRPr lang="en-US" altLang="ko-KR" sz="2600" b="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0" lvl="0" indent="0" fontAlgn="base" latinLnBrk="1">
                        <a:buFontTx/>
                        <a:buNone/>
                      </a:pPr>
                      <a:r>
                        <a:rPr lang="en-US" altLang="ko-KR" sz="2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</a:t>
                      </a:r>
                      <a:r>
                        <a:rPr lang="ko-KR" altLang="en-US" sz="2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남북협력 제안이 있었으나 후속조치</a:t>
                      </a:r>
                      <a:r>
                        <a:rPr lang="en-US" altLang="ko-KR" sz="2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×</a:t>
                      </a:r>
                      <a:endParaRPr lang="ko-KR" altLang="en-US" sz="2600" b="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marL="0" lvl="0" indent="0" fontAlgn="base" latinLnBrk="1">
                        <a:buFontTx/>
                        <a:buNone/>
                      </a:pPr>
                      <a:r>
                        <a:rPr lang="en-US" altLang="ko-KR" sz="2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- 2007</a:t>
                      </a:r>
                      <a:r>
                        <a:rPr lang="ko-KR" altLang="en-US" sz="26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년 금강산지역 기상관측장비 설치가 유일한 협력성과</a:t>
                      </a:r>
                      <a:endParaRPr kumimoji="0" lang="ko-KR" altLang="en-US" sz="2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146122"/>
                  </a:ext>
                </a:extLst>
              </a:tr>
              <a:tr h="10147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6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민 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- </a:t>
                      </a:r>
                      <a:r>
                        <a:rPr kumimoji="0" lang="ko-KR" altLang="en-US" sz="2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소규모 산림협력을 제외하곤 민간단체 차원 접촉도 미미</a:t>
                      </a:r>
                      <a:endParaRPr kumimoji="0" lang="en-US" altLang="ko-KR" sz="26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  * </a:t>
                      </a:r>
                      <a:r>
                        <a:rPr kumimoji="0" lang="ko-KR" altLang="en-US" sz="26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남북한 경색된 정치적 분위기 반영</a:t>
                      </a:r>
                      <a:endParaRPr kumimoji="0" lang="en-US" altLang="ko-KR" sz="2600" b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26636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FFFEBC-E5EF-41E5-B5FD-4123A911116C}"/>
              </a:ext>
            </a:extLst>
          </p:cNvPr>
          <p:cNvSpPr txBox="1"/>
          <p:nvPr/>
        </p:nvSpPr>
        <p:spPr>
          <a:xfrm>
            <a:off x="781699" y="5403912"/>
            <a:ext cx="10875464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2800" spc="-150">
                <a:latin typeface="+mn-ea"/>
              </a:rPr>
              <a:t>남북교류 협력이 활발하였던 김대중</a:t>
            </a:r>
            <a:r>
              <a:rPr lang="en-US" altLang="ko-KR" sz="2800" spc="-150">
                <a:latin typeface="+mn-ea"/>
              </a:rPr>
              <a:t>, </a:t>
            </a:r>
            <a:r>
              <a:rPr lang="ko-KR" altLang="en-US" sz="2800" spc="-150">
                <a:latin typeface="+mn-ea"/>
              </a:rPr>
              <a:t>노무현 대통령 시기에도 </a:t>
            </a:r>
            <a:r>
              <a:rPr lang="ko-KR" altLang="en-US" sz="2800" b="1" spc="-150">
                <a:solidFill>
                  <a:schemeClr val="accent1">
                    <a:lumMod val="50000"/>
                  </a:schemeClr>
                </a:solidFill>
                <a:latin typeface="+mn-ea"/>
              </a:rPr>
              <a:t>경제협력</a:t>
            </a:r>
            <a:endParaRPr lang="en-US" altLang="ko-KR" sz="2800" b="1" spc="-15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ko-KR" altLang="en-US" sz="2800" b="1" spc="-300">
                <a:solidFill>
                  <a:schemeClr val="accent1">
                    <a:lumMod val="50000"/>
                  </a:schemeClr>
                </a:solidFill>
                <a:latin typeface="+mn-ea"/>
              </a:rPr>
              <a:t>분야에만 치우쳤</a:t>
            </a:r>
            <a:r>
              <a:rPr lang="ko-KR" altLang="en-US" sz="2800" spc="-300">
                <a:latin typeface="+mn-ea"/>
              </a:rPr>
              <a:t>던 것을 감안할 때</a:t>
            </a:r>
            <a:r>
              <a:rPr lang="en-US" altLang="ko-KR" sz="2800" spc="-300">
                <a:latin typeface="+mn-ea"/>
              </a:rPr>
              <a:t>, </a:t>
            </a:r>
            <a:r>
              <a:rPr lang="ko-KR" altLang="en-US" sz="2800" b="1" spc="-300">
                <a:solidFill>
                  <a:srgbClr val="C00000"/>
                </a:solidFill>
                <a:latin typeface="+mn-ea"/>
              </a:rPr>
              <a:t>환경분야</a:t>
            </a:r>
            <a:r>
              <a:rPr lang="ko-KR" altLang="en-US" sz="2800" spc="-300">
                <a:solidFill>
                  <a:srgbClr val="C00000"/>
                </a:solidFill>
                <a:latin typeface="+mn-ea"/>
              </a:rPr>
              <a:t> </a:t>
            </a:r>
            <a:r>
              <a:rPr lang="ko-KR" altLang="en-US" sz="2800" b="1" spc="-300">
                <a:solidFill>
                  <a:srgbClr val="C00000"/>
                </a:solidFill>
                <a:latin typeface="+mn-ea"/>
              </a:rPr>
              <a:t>협력가치</a:t>
            </a:r>
            <a:r>
              <a:rPr lang="ko-KR" altLang="en-US" sz="2800" b="1" spc="-300">
                <a:solidFill>
                  <a:schemeClr val="accent1">
                    <a:lumMod val="50000"/>
                  </a:schemeClr>
                </a:solidFill>
                <a:latin typeface="+mn-ea"/>
              </a:rPr>
              <a:t>에 대한 </a:t>
            </a:r>
            <a:r>
              <a:rPr lang="ko-KR" altLang="en-US" sz="2800" b="1" spc="-300">
                <a:solidFill>
                  <a:srgbClr val="C00000"/>
                </a:solidFill>
                <a:latin typeface="+mn-ea"/>
              </a:rPr>
              <a:t>사고전환</a:t>
            </a:r>
            <a:r>
              <a:rPr lang="ko-KR" altLang="en-US" sz="2800" b="1" spc="-300">
                <a:solidFill>
                  <a:schemeClr val="accent1">
                    <a:lumMod val="50000"/>
                  </a:schemeClr>
                </a:solidFill>
                <a:latin typeface="+mn-ea"/>
              </a:rPr>
              <a:t> 필요</a:t>
            </a:r>
            <a:endParaRPr lang="ko-KR" altLang="en-US" sz="2400" b="1" spc="-3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4. </a:t>
            </a:r>
            <a:r>
              <a:rPr lang="ko-KR" altLang="en-US" sz="4000">
                <a:ea typeface="HY헤드라인M" panose="02030600000101010101" pitchFamily="18" charset="-127"/>
              </a:rPr>
              <a:t>남북 대기오염관리 협력방안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AA5EED3-FFEA-4FB3-B21A-C8A7573C3913}"/>
              </a:ext>
            </a:extLst>
          </p:cNvPr>
          <p:cNvSpPr/>
          <p:nvPr/>
        </p:nvSpPr>
        <p:spPr>
          <a:xfrm>
            <a:off x="534837" y="1776278"/>
            <a:ext cx="6799024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나</a:t>
            </a:r>
            <a:r>
              <a:rPr lang="en-US" altLang="ko-KR" sz="3000" b="1"/>
              <a:t>. </a:t>
            </a:r>
            <a:r>
              <a:rPr lang="ko-KR" altLang="en-US" sz="3000" b="1"/>
              <a:t>남북협력 여론조사</a:t>
            </a:r>
            <a:r>
              <a:rPr lang="en-US" altLang="ko-KR" sz="2600"/>
              <a:t>(2018, </a:t>
            </a:r>
            <a:r>
              <a:rPr lang="ko-KR" altLang="en-US" sz="2600"/>
              <a:t>경기연구원</a:t>
            </a:r>
            <a:r>
              <a:rPr lang="en-US" altLang="ko-KR" sz="2600"/>
              <a:t>)</a:t>
            </a:r>
            <a:endParaRPr lang="ko-KR" altLang="en-US" sz="260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화살표: 줄무늬가 있는 오른쪽 9">
            <a:extLst>
              <a:ext uri="{FF2B5EF4-FFF2-40B4-BE49-F238E27FC236}">
                <a16:creationId xmlns:a16="http://schemas.microsoft.com/office/drawing/2014/main" id="{D42EE30C-A15D-408A-84F8-156255C38B75}"/>
              </a:ext>
            </a:extLst>
          </p:cNvPr>
          <p:cNvSpPr/>
          <p:nvPr/>
        </p:nvSpPr>
        <p:spPr>
          <a:xfrm>
            <a:off x="10026617" y="5634037"/>
            <a:ext cx="379562" cy="27604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7519D63-9D89-4F02-9F07-860FEDDE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295" y="2295611"/>
            <a:ext cx="4238935" cy="3901844"/>
          </a:xfrm>
          <a:prstGeom prst="rect">
            <a:avLst/>
          </a:prstGeom>
        </p:spPr>
      </p:pic>
      <p:sp>
        <p:nvSpPr>
          <p:cNvPr id="14" name="화살표: 줄무늬가 있는 오른쪽 13">
            <a:extLst>
              <a:ext uri="{FF2B5EF4-FFF2-40B4-BE49-F238E27FC236}">
                <a16:creationId xmlns:a16="http://schemas.microsoft.com/office/drawing/2014/main" id="{6368BBA3-80D8-498C-B0EF-00559D9BB2A6}"/>
              </a:ext>
            </a:extLst>
          </p:cNvPr>
          <p:cNvSpPr/>
          <p:nvPr/>
        </p:nvSpPr>
        <p:spPr>
          <a:xfrm>
            <a:off x="551722" y="4748767"/>
            <a:ext cx="379562" cy="27604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FFFEBC-E5EF-41E5-B5FD-4123A911116C}"/>
              </a:ext>
            </a:extLst>
          </p:cNvPr>
          <p:cNvSpPr txBox="1"/>
          <p:nvPr/>
        </p:nvSpPr>
        <p:spPr>
          <a:xfrm>
            <a:off x="616735" y="2789672"/>
            <a:ext cx="75942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>
                <a:latin typeface="+mn-ea"/>
              </a:rPr>
              <a:t>- </a:t>
            </a:r>
            <a:r>
              <a:rPr lang="ko-KR" altLang="en-US" sz="2800">
                <a:latin typeface="+mn-ea"/>
              </a:rPr>
              <a:t>통일 전 남북협력에서 가장 중요한 분야로</a:t>
            </a:r>
            <a:endParaRPr lang="en-US" altLang="ko-KR" sz="2800">
              <a:latin typeface="+mn-ea"/>
            </a:endParaRPr>
          </a:p>
          <a:p>
            <a:r>
              <a:rPr lang="ko-KR" altLang="en-US" sz="2800">
                <a:latin typeface="+mn-ea"/>
              </a:rPr>
              <a:t> 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경제협력</a:t>
            </a:r>
            <a:r>
              <a:rPr lang="ko-KR" altLang="en-US" sz="2800">
                <a:latin typeface="+mn-ea"/>
              </a:rPr>
              <a:t>과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 환경에너지 분야 선정</a:t>
            </a:r>
            <a:endParaRPr lang="en-US" altLang="ko-KR" sz="2800" b="1">
              <a:solidFill>
                <a:srgbClr val="C00000"/>
              </a:solidFill>
              <a:latin typeface="+mn-ea"/>
            </a:endParaRPr>
          </a:p>
          <a:p>
            <a:endParaRPr lang="en-US" altLang="ko-KR" sz="1000" b="1">
              <a:solidFill>
                <a:srgbClr val="C00000"/>
              </a:solidFill>
              <a:latin typeface="+mn-ea"/>
            </a:endParaRPr>
          </a:p>
          <a:p>
            <a:r>
              <a:rPr lang="en-US" altLang="ko-KR" sz="2800">
                <a:latin typeface="+mn-ea"/>
              </a:rPr>
              <a:t> * </a:t>
            </a:r>
            <a:r>
              <a:rPr lang="ko-KR" altLang="en-US" sz="2800">
                <a:latin typeface="+mn-ea"/>
              </a:rPr>
              <a:t>경제협력 </a:t>
            </a:r>
            <a:r>
              <a:rPr lang="en-US" altLang="ko-KR" sz="2800">
                <a:latin typeface="+mn-ea"/>
              </a:rPr>
              <a:t>54%, </a:t>
            </a:r>
            <a:r>
              <a:rPr lang="ko-KR" altLang="en-US" sz="2800">
                <a:latin typeface="+mn-ea"/>
              </a:rPr>
              <a:t>교통</a:t>
            </a:r>
            <a:r>
              <a:rPr lang="en-US" altLang="ko-KR" sz="2800">
                <a:latin typeface="+mn-ea"/>
              </a:rPr>
              <a:t>24%, </a:t>
            </a:r>
            <a:r>
              <a:rPr lang="ko-KR" altLang="en-US" sz="2800">
                <a:latin typeface="+mn-ea"/>
              </a:rPr>
              <a:t>환경에너지</a:t>
            </a:r>
            <a:r>
              <a:rPr lang="en-US" altLang="ko-KR" sz="2800">
                <a:latin typeface="+mn-ea"/>
              </a:rPr>
              <a:t>20%</a:t>
            </a:r>
          </a:p>
          <a:p>
            <a:endParaRPr lang="en-US" altLang="ko-KR" sz="28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북한의 열악한 생활환경 개선</a:t>
            </a:r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훼손된 자연</a:t>
            </a:r>
            <a:endParaRPr lang="en-US" altLang="ko-KR" sz="28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환경 회복</a:t>
            </a:r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남한지역의 난개발 사업에 따른   </a:t>
            </a:r>
            <a:endParaRPr lang="en-US" altLang="ko-KR" sz="28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환경파괴 교훈 반영</a:t>
            </a:r>
            <a:endParaRPr lang="ko-KR" altLang="en-US" sz="2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4. </a:t>
            </a:r>
            <a:r>
              <a:rPr lang="ko-KR" altLang="en-US" sz="4000">
                <a:ea typeface="HY헤드라인M" panose="02030600000101010101" pitchFamily="18" charset="-127"/>
              </a:rPr>
              <a:t>남북 대기오염관리 협력방안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AA5EED3-FFEA-4FB3-B21A-C8A7573C3913}"/>
              </a:ext>
            </a:extLst>
          </p:cNvPr>
          <p:cNvSpPr/>
          <p:nvPr/>
        </p:nvSpPr>
        <p:spPr>
          <a:xfrm>
            <a:off x="534838" y="1776278"/>
            <a:ext cx="4614678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다</a:t>
            </a:r>
            <a:r>
              <a:rPr lang="en-US" altLang="ko-KR" sz="3000" b="1"/>
              <a:t>. </a:t>
            </a:r>
            <a:r>
              <a:rPr lang="ko-KR" altLang="en-US" sz="3000" b="1"/>
              <a:t>분야별 협력방안 모색</a:t>
            </a:r>
            <a:endParaRPr lang="ko-KR" altLang="en-US" sz="260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9" name="다이어그램 8">
            <a:extLst>
              <a:ext uri="{FF2B5EF4-FFF2-40B4-BE49-F238E27FC236}">
                <a16:creationId xmlns:a16="http://schemas.microsoft.com/office/drawing/2014/main" id="{52DC4C7D-8BDC-4398-B9DB-76B66ECBD5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536654"/>
              </p:ext>
            </p:extLst>
          </p:nvPr>
        </p:nvGraphicFramePr>
        <p:xfrm>
          <a:off x="534838" y="3102136"/>
          <a:ext cx="11122324" cy="2332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8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4. </a:t>
            </a:r>
            <a:r>
              <a:rPr lang="ko-KR" altLang="en-US" sz="4000">
                <a:ea typeface="HY헤드라인M" panose="02030600000101010101" pitchFamily="18" charset="-127"/>
              </a:rPr>
              <a:t>남북 대기오염관리 협력방안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F61989A-218B-4CE3-9EA9-9FA6F0FFC14B}"/>
              </a:ext>
            </a:extLst>
          </p:cNvPr>
          <p:cNvGrpSpPr/>
          <p:nvPr/>
        </p:nvGrpSpPr>
        <p:grpSpPr>
          <a:xfrm>
            <a:off x="615823" y="1726394"/>
            <a:ext cx="6344816" cy="904612"/>
            <a:chOff x="821094" y="2006311"/>
            <a:chExt cx="6344816" cy="904612"/>
          </a:xfrm>
        </p:grpSpPr>
        <p:sp>
          <p:nvSpPr>
            <p:cNvPr id="7" name="L 도형 6">
              <a:extLst>
                <a:ext uri="{FF2B5EF4-FFF2-40B4-BE49-F238E27FC236}">
                  <a16:creationId xmlns:a16="http://schemas.microsoft.com/office/drawing/2014/main" id="{02D37B81-DA6A-4B9D-8424-BACE378B0AB6}"/>
                </a:ext>
              </a:extLst>
            </p:cNvPr>
            <p:cNvSpPr/>
            <p:nvPr/>
          </p:nvSpPr>
          <p:spPr>
            <a:xfrm rot="5400000">
              <a:off x="2337548" y="489857"/>
              <a:ext cx="904612" cy="3937520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6405A0-9EEC-44D0-A748-0B6D5E534F7F}"/>
                </a:ext>
              </a:extLst>
            </p:cNvPr>
            <p:cNvSpPr txBox="1"/>
            <p:nvPr/>
          </p:nvSpPr>
          <p:spPr>
            <a:xfrm>
              <a:off x="1045028" y="2298421"/>
              <a:ext cx="6120882" cy="497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1">
                <a:lnSpc>
                  <a:spcPts val="3400"/>
                </a:lnSpc>
              </a:pPr>
              <a:r>
                <a:rPr lang="en-US" altLang="ko-KR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1. </a:t>
              </a:r>
              <a:r>
                <a:rPr lang="ko-KR" altLang="en-US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과학적 관리기반 구축</a:t>
              </a:r>
              <a:endParaRPr lang="en-US" altLang="ko-KR" sz="2800" b="1" spc="-200" baseline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FE9DC4-988C-4A1A-97E8-B71E48CF4F70}"/>
              </a:ext>
            </a:extLst>
          </p:cNvPr>
          <p:cNvSpPr txBox="1"/>
          <p:nvPr/>
        </p:nvSpPr>
        <p:spPr>
          <a:xfrm>
            <a:off x="933972" y="2901638"/>
            <a:ext cx="10598662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>
                <a:latin typeface="+mn-ea"/>
              </a:rPr>
              <a:t>가</a:t>
            </a:r>
            <a:r>
              <a:rPr lang="en-US" altLang="ko-KR" sz="2800" b="1">
                <a:latin typeface="+mn-ea"/>
              </a:rPr>
              <a:t>.</a:t>
            </a:r>
            <a:r>
              <a:rPr lang="ko-KR" altLang="en-US" sz="2800" b="1">
                <a:latin typeface="+mn-ea"/>
              </a:rPr>
              <a:t> 대기오염 배출원 조사</a:t>
            </a:r>
            <a:endParaRPr lang="en-US" altLang="ko-KR" sz="2800" b="1">
              <a:latin typeface="+mn-ea"/>
            </a:endParaRPr>
          </a:p>
          <a:p>
            <a:endParaRPr lang="en-US" altLang="ko-KR" sz="1000">
              <a:latin typeface="+mn-ea"/>
            </a:endParaRPr>
          </a:p>
          <a:p>
            <a:r>
              <a:rPr lang="en-US" altLang="ko-KR" sz="2800">
                <a:latin typeface="+mn-ea"/>
              </a:rPr>
              <a:t>  - </a:t>
            </a:r>
            <a:r>
              <a:rPr lang="ko-KR" altLang="en-US" sz="2800">
                <a:latin typeface="+mn-ea"/>
              </a:rPr>
              <a:t>북한 전역의 대기오염물질 배출량을 산정할 수 있는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인벤토리 </a:t>
            </a:r>
            <a:endParaRPr lang="en-US" altLang="ko-KR" sz="2800" b="1">
              <a:solidFill>
                <a:srgbClr val="C00000"/>
              </a:solidFill>
              <a:latin typeface="+mn-ea"/>
            </a:endParaRPr>
          </a:p>
          <a:p>
            <a:r>
              <a:rPr lang="en-US" altLang="ko-KR" sz="2800" b="1">
                <a:solidFill>
                  <a:srgbClr val="C00000"/>
                </a:solidFill>
                <a:latin typeface="+mn-ea"/>
              </a:rPr>
              <a:t>   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시스템 구축</a:t>
            </a:r>
            <a:r>
              <a:rPr lang="ko-KR" altLang="en-US" sz="2800">
                <a:latin typeface="+mn-ea"/>
              </a:rPr>
              <a:t>을 통해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정확한 발생량 파악 및 저감대책 </a:t>
            </a:r>
            <a:r>
              <a:rPr lang="ko-KR" altLang="en-US" sz="2800">
                <a:latin typeface="+mn-ea"/>
              </a:rPr>
              <a:t>수립추진</a:t>
            </a:r>
            <a:endParaRPr lang="en-US" altLang="ko-KR" sz="2800">
              <a:latin typeface="+mn-ea"/>
            </a:endParaRPr>
          </a:p>
          <a:p>
            <a:r>
              <a:rPr lang="en-US" altLang="ko-KR" sz="500">
                <a:latin typeface="+mn-ea"/>
              </a:rPr>
              <a:t>    </a:t>
            </a:r>
          </a:p>
          <a:p>
            <a:endParaRPr lang="en-US" altLang="ko-KR" sz="2800" b="1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나</a:t>
            </a:r>
            <a:r>
              <a:rPr lang="en-US" altLang="ko-KR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 </a:t>
            </a:r>
            <a:r>
              <a:rPr lang="ko-KR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대기오염 모니터링 체계 구축</a:t>
            </a:r>
            <a:endParaRPr lang="en-US" altLang="ko-KR" sz="2800" b="1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en-US" altLang="ko-KR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-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북한의 효과적인 대기환경 관리를 위해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산업 시설 밀집지역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을 </a:t>
            </a:r>
            <a:endParaRPr lang="en-US" altLang="ko-KR" sz="28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중심으로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지속적인 대기질 농도 측정</a:t>
            </a:r>
            <a:endParaRPr lang="ko-KR" alt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4. </a:t>
            </a:r>
            <a:r>
              <a:rPr lang="ko-KR" altLang="en-US" sz="4000">
                <a:ea typeface="HY헤드라인M" panose="02030600000101010101" pitchFamily="18" charset="-127"/>
              </a:rPr>
              <a:t>남북 대기오염관리 협력방안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F61989A-218B-4CE3-9EA9-9FA6F0FFC14B}"/>
              </a:ext>
            </a:extLst>
          </p:cNvPr>
          <p:cNvGrpSpPr/>
          <p:nvPr/>
        </p:nvGrpSpPr>
        <p:grpSpPr>
          <a:xfrm>
            <a:off x="615823" y="1726394"/>
            <a:ext cx="6344816" cy="904612"/>
            <a:chOff x="821094" y="2006311"/>
            <a:chExt cx="6344816" cy="904612"/>
          </a:xfrm>
        </p:grpSpPr>
        <p:sp>
          <p:nvSpPr>
            <p:cNvPr id="7" name="L 도형 6">
              <a:extLst>
                <a:ext uri="{FF2B5EF4-FFF2-40B4-BE49-F238E27FC236}">
                  <a16:creationId xmlns:a16="http://schemas.microsoft.com/office/drawing/2014/main" id="{02D37B81-DA6A-4B9D-8424-BACE378B0AB6}"/>
                </a:ext>
              </a:extLst>
            </p:cNvPr>
            <p:cNvSpPr/>
            <p:nvPr/>
          </p:nvSpPr>
          <p:spPr>
            <a:xfrm rot="5400000">
              <a:off x="2337548" y="489857"/>
              <a:ext cx="904612" cy="3937520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6405A0-9EEC-44D0-A748-0B6D5E534F7F}"/>
                </a:ext>
              </a:extLst>
            </p:cNvPr>
            <p:cNvSpPr txBox="1"/>
            <p:nvPr/>
          </p:nvSpPr>
          <p:spPr>
            <a:xfrm>
              <a:off x="1045028" y="2298421"/>
              <a:ext cx="6120882" cy="497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1">
                <a:lnSpc>
                  <a:spcPts val="3400"/>
                </a:lnSpc>
              </a:pPr>
              <a:r>
                <a:rPr lang="en-US" altLang="ko-KR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2. </a:t>
              </a:r>
              <a:r>
                <a:rPr lang="ko-KR" altLang="en-US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오염원 체계적 관리</a:t>
              </a:r>
              <a:endParaRPr lang="en-US" altLang="ko-KR" sz="2800" b="1" spc="-200" baseline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FE9DC4-988C-4A1A-97E8-B71E48CF4F70}"/>
              </a:ext>
            </a:extLst>
          </p:cNvPr>
          <p:cNvSpPr txBox="1"/>
          <p:nvPr/>
        </p:nvSpPr>
        <p:spPr>
          <a:xfrm>
            <a:off x="933972" y="2901638"/>
            <a:ext cx="10598662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>
                <a:latin typeface="+mn-ea"/>
              </a:rPr>
              <a:t>가</a:t>
            </a:r>
            <a:r>
              <a:rPr lang="en-US" altLang="ko-KR" sz="2800" b="1">
                <a:latin typeface="+mn-ea"/>
              </a:rPr>
              <a:t>.</a:t>
            </a:r>
            <a:r>
              <a:rPr lang="ko-KR" altLang="en-US" sz="2800" b="1">
                <a:latin typeface="+mn-ea"/>
              </a:rPr>
              <a:t> 대기오염원 관리체계 구축</a:t>
            </a:r>
            <a:endParaRPr lang="en-US" altLang="ko-KR" sz="2800" b="1">
              <a:latin typeface="+mn-ea"/>
            </a:endParaRPr>
          </a:p>
          <a:p>
            <a:endParaRPr lang="en-US" altLang="ko-KR" sz="1000">
              <a:latin typeface="+mn-ea"/>
            </a:endParaRPr>
          </a:p>
          <a:p>
            <a:r>
              <a:rPr lang="en-US" altLang="ko-KR" sz="2800">
                <a:latin typeface="+mn-ea"/>
              </a:rPr>
              <a:t>  - </a:t>
            </a:r>
            <a:r>
              <a:rPr lang="ko-KR" altLang="en-US" sz="2800">
                <a:latin typeface="+mn-ea"/>
              </a:rPr>
              <a:t>대기오염물질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배출사업장별 배출시설 및 방지시설 가동현황</a:t>
            </a:r>
            <a:r>
              <a:rPr lang="en-US" altLang="ko-KR" sz="2800">
                <a:latin typeface="+mn-ea"/>
              </a:rPr>
              <a:t>, </a:t>
            </a:r>
          </a:p>
          <a:p>
            <a:r>
              <a:rPr lang="en-US" altLang="ko-KR" sz="2800">
                <a:latin typeface="+mn-ea"/>
              </a:rPr>
              <a:t>    </a:t>
            </a:r>
            <a:r>
              <a:rPr lang="ko-KR" altLang="en-US" sz="2800">
                <a:latin typeface="+mn-ea"/>
              </a:rPr>
              <a:t>연료사용 현황 등 </a:t>
            </a:r>
            <a:r>
              <a:rPr lang="en-US" altLang="ko-KR" sz="2800" b="1">
                <a:solidFill>
                  <a:srgbClr val="C00000"/>
                </a:solidFill>
                <a:latin typeface="+mn-ea"/>
              </a:rPr>
              <a:t>DB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구축</a:t>
            </a:r>
            <a:r>
              <a:rPr lang="en-US" altLang="ko-KR" sz="2800" b="1">
                <a:solidFill>
                  <a:srgbClr val="C00000"/>
                </a:solidFill>
                <a:latin typeface="+mn-ea"/>
              </a:rPr>
              <a:t>,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관리감독체계 구축</a:t>
            </a:r>
            <a:endParaRPr lang="en-US" altLang="ko-KR" sz="2800" b="1">
              <a:solidFill>
                <a:srgbClr val="C00000"/>
              </a:solidFill>
              <a:latin typeface="+mn-ea"/>
            </a:endParaRPr>
          </a:p>
          <a:p>
            <a:r>
              <a:rPr lang="en-US" altLang="ko-KR" sz="500">
                <a:latin typeface="+mn-ea"/>
              </a:rPr>
              <a:t>    </a:t>
            </a:r>
          </a:p>
          <a:p>
            <a:endParaRPr lang="en-US" altLang="ko-KR" sz="2800" b="1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나</a:t>
            </a:r>
            <a:r>
              <a:rPr lang="en-US" altLang="ko-KR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 </a:t>
            </a:r>
            <a:r>
              <a:rPr lang="ko-KR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대형 배출사업장 중심의 지원사업 추진</a:t>
            </a:r>
            <a:endParaRPr lang="en-US" altLang="ko-KR" sz="2800" b="1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en-US" altLang="ko-KR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-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대기오염물질이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다량 발생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되는 산업시설 등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대형 배출원을 </a:t>
            </a:r>
            <a:endParaRPr lang="en-US" altLang="ko-KR" sz="2800" b="1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대상으로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방지시설 설치 운영 기술지원</a:t>
            </a:r>
            <a:endParaRPr lang="ko-KR" alt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4. </a:t>
            </a:r>
            <a:r>
              <a:rPr lang="ko-KR" altLang="en-US" sz="4000">
                <a:ea typeface="HY헤드라인M" panose="02030600000101010101" pitchFamily="18" charset="-127"/>
              </a:rPr>
              <a:t>남북 대기오염관리 협력방안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F61989A-218B-4CE3-9EA9-9FA6F0FFC14B}"/>
              </a:ext>
            </a:extLst>
          </p:cNvPr>
          <p:cNvGrpSpPr/>
          <p:nvPr/>
        </p:nvGrpSpPr>
        <p:grpSpPr>
          <a:xfrm>
            <a:off x="615823" y="1726394"/>
            <a:ext cx="6344816" cy="904612"/>
            <a:chOff x="821094" y="2006311"/>
            <a:chExt cx="6344816" cy="904612"/>
          </a:xfrm>
        </p:grpSpPr>
        <p:sp>
          <p:nvSpPr>
            <p:cNvPr id="7" name="L 도형 6">
              <a:extLst>
                <a:ext uri="{FF2B5EF4-FFF2-40B4-BE49-F238E27FC236}">
                  <a16:creationId xmlns:a16="http://schemas.microsoft.com/office/drawing/2014/main" id="{02D37B81-DA6A-4B9D-8424-BACE378B0AB6}"/>
                </a:ext>
              </a:extLst>
            </p:cNvPr>
            <p:cNvSpPr/>
            <p:nvPr/>
          </p:nvSpPr>
          <p:spPr>
            <a:xfrm rot="5400000">
              <a:off x="2337548" y="489857"/>
              <a:ext cx="904612" cy="3937520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6405A0-9EEC-44D0-A748-0B6D5E534F7F}"/>
                </a:ext>
              </a:extLst>
            </p:cNvPr>
            <p:cNvSpPr txBox="1"/>
            <p:nvPr/>
          </p:nvSpPr>
          <p:spPr>
            <a:xfrm>
              <a:off x="1045028" y="2298421"/>
              <a:ext cx="6120882" cy="497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1">
                <a:lnSpc>
                  <a:spcPts val="3400"/>
                </a:lnSpc>
              </a:pPr>
              <a:r>
                <a:rPr lang="en-US" altLang="ko-KR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2. </a:t>
              </a:r>
              <a:r>
                <a:rPr lang="ko-KR" altLang="en-US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오염원 체계적 관리</a:t>
              </a:r>
              <a:endParaRPr lang="en-US" altLang="ko-KR" sz="2800" b="1" spc="-200" baseline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FE9DC4-988C-4A1A-97E8-B71E48CF4F70}"/>
              </a:ext>
            </a:extLst>
          </p:cNvPr>
          <p:cNvSpPr txBox="1"/>
          <p:nvPr/>
        </p:nvSpPr>
        <p:spPr>
          <a:xfrm>
            <a:off x="933972" y="2901638"/>
            <a:ext cx="1059866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>
                <a:latin typeface="+mn-ea"/>
              </a:rPr>
              <a:t>다</a:t>
            </a:r>
            <a:r>
              <a:rPr lang="en-US" altLang="ko-KR" sz="2800" b="1">
                <a:latin typeface="+mn-ea"/>
              </a:rPr>
              <a:t>.</a:t>
            </a:r>
            <a:r>
              <a:rPr lang="ko-KR" altLang="en-US" sz="2800" b="1">
                <a:latin typeface="+mn-ea"/>
              </a:rPr>
              <a:t> 노후 화력발전소 보수 및 성능개선</a:t>
            </a:r>
            <a:endParaRPr lang="en-US" altLang="ko-KR" sz="2800" b="1">
              <a:latin typeface="+mn-ea"/>
            </a:endParaRPr>
          </a:p>
          <a:p>
            <a:endParaRPr lang="en-US" altLang="ko-KR" sz="1000">
              <a:latin typeface="+mn-ea"/>
            </a:endParaRPr>
          </a:p>
          <a:p>
            <a:r>
              <a:rPr lang="en-US" altLang="ko-KR" sz="2800">
                <a:latin typeface="+mn-ea"/>
              </a:rPr>
              <a:t>  - </a:t>
            </a:r>
            <a:r>
              <a:rPr lang="ko-KR" altLang="en-US" sz="2800">
                <a:latin typeface="+mn-ea"/>
              </a:rPr>
              <a:t>북한 화력발전소 총 </a:t>
            </a:r>
            <a:r>
              <a:rPr lang="en-US" altLang="ko-KR" sz="2800">
                <a:latin typeface="+mn-ea"/>
              </a:rPr>
              <a:t>9</a:t>
            </a:r>
            <a:r>
              <a:rPr lang="ko-KR" altLang="en-US" sz="2800">
                <a:latin typeface="+mn-ea"/>
              </a:rPr>
              <a:t>기중 </a:t>
            </a:r>
            <a:r>
              <a:rPr lang="en-US" altLang="ko-KR" sz="2800">
                <a:latin typeface="+mn-ea"/>
              </a:rPr>
              <a:t>8</a:t>
            </a:r>
            <a:r>
              <a:rPr lang="ko-KR" altLang="en-US" sz="2800">
                <a:latin typeface="+mn-ea"/>
              </a:rPr>
              <a:t>기가 </a:t>
            </a:r>
            <a:r>
              <a:rPr lang="en-US" altLang="ko-KR" sz="2800">
                <a:latin typeface="+mn-ea"/>
              </a:rPr>
              <a:t>30</a:t>
            </a:r>
            <a:r>
              <a:rPr lang="ko-KR" altLang="en-US" sz="2800">
                <a:latin typeface="+mn-ea"/>
              </a:rPr>
              <a:t>년 이상 노후화되고</a:t>
            </a:r>
            <a:r>
              <a:rPr lang="en-US" altLang="ko-KR" sz="2800">
                <a:latin typeface="+mn-ea"/>
              </a:rPr>
              <a:t>, </a:t>
            </a:r>
            <a:r>
              <a:rPr lang="ko-KR" altLang="en-US" sz="2800">
                <a:latin typeface="+mn-ea"/>
              </a:rPr>
              <a:t>설비</a:t>
            </a:r>
            <a:endParaRPr lang="en-US" altLang="ko-KR" sz="2800">
              <a:latin typeface="+mn-ea"/>
            </a:endParaRPr>
          </a:p>
          <a:p>
            <a:r>
              <a:rPr lang="en-US" altLang="ko-KR" sz="2800">
                <a:latin typeface="+mn-ea"/>
              </a:rPr>
              <a:t>    </a:t>
            </a:r>
            <a:r>
              <a:rPr lang="ko-KR" altLang="en-US" sz="2800">
                <a:latin typeface="+mn-ea"/>
              </a:rPr>
              <a:t>이용률도 </a:t>
            </a:r>
            <a:r>
              <a:rPr lang="en-US" altLang="ko-KR" sz="2800">
                <a:latin typeface="+mn-ea"/>
              </a:rPr>
              <a:t>31.6%</a:t>
            </a:r>
            <a:r>
              <a:rPr lang="ko-KR" altLang="en-US" sz="2800">
                <a:latin typeface="+mn-ea"/>
              </a:rPr>
              <a:t>로 매우 저조 </a:t>
            </a:r>
            <a:r>
              <a:rPr lang="ko-KR" altLang="en-US" sz="2800" kern="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⇒ </a:t>
            </a:r>
            <a:r>
              <a:rPr lang="ko-KR" altLang="en-US" sz="2800" b="1" kern="0" spc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성능개선을 통해 전력난 해소 </a:t>
            </a:r>
            <a:endParaRPr lang="en-US" altLang="ko-KR" sz="2800" b="1" kern="0" spc="0">
              <a:solidFill>
                <a:srgbClr val="C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2800" b="1" ker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2800" b="1" kern="0" spc="0">
                <a:solidFill>
                  <a:srgbClr val="C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및 미세먼지 저감 도모</a:t>
            </a:r>
            <a:r>
              <a:rPr lang="en-US" altLang="ko-KR" sz="500" b="1">
                <a:solidFill>
                  <a:srgbClr val="C00000"/>
                </a:solidFill>
                <a:latin typeface="+mn-ea"/>
              </a:rPr>
              <a:t>    </a:t>
            </a:r>
          </a:p>
          <a:p>
            <a:endParaRPr lang="en-US" altLang="ko-KR" sz="2000" b="1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라</a:t>
            </a:r>
            <a:r>
              <a:rPr lang="en-US" altLang="ko-KR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 </a:t>
            </a:r>
            <a:r>
              <a:rPr lang="ko-KR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농업잔재물 등 생물성 연소 관리 강화</a:t>
            </a:r>
            <a:endParaRPr lang="en-US" altLang="ko-KR" sz="2800" b="1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en-US" altLang="ko-KR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-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생활폐기물 및 농업잔재물의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노천소각 금지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및 수거체계 도입</a:t>
            </a:r>
            <a:endParaRPr lang="en-US" altLang="ko-KR" sz="28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퇴비화 등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재활용 추진</a:t>
            </a:r>
            <a:endParaRPr lang="ko-KR" alt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4. </a:t>
            </a:r>
            <a:r>
              <a:rPr lang="ko-KR" altLang="en-US" sz="4000">
                <a:ea typeface="HY헤드라인M" panose="02030600000101010101" pitchFamily="18" charset="-127"/>
              </a:rPr>
              <a:t>남북 대기오염관리 협력방안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F61989A-218B-4CE3-9EA9-9FA6F0FFC14B}"/>
              </a:ext>
            </a:extLst>
          </p:cNvPr>
          <p:cNvGrpSpPr/>
          <p:nvPr/>
        </p:nvGrpSpPr>
        <p:grpSpPr>
          <a:xfrm>
            <a:off x="615823" y="1726394"/>
            <a:ext cx="6344816" cy="904612"/>
            <a:chOff x="821094" y="2006311"/>
            <a:chExt cx="6344816" cy="904612"/>
          </a:xfrm>
        </p:grpSpPr>
        <p:sp>
          <p:nvSpPr>
            <p:cNvPr id="7" name="L 도형 6">
              <a:extLst>
                <a:ext uri="{FF2B5EF4-FFF2-40B4-BE49-F238E27FC236}">
                  <a16:creationId xmlns:a16="http://schemas.microsoft.com/office/drawing/2014/main" id="{02D37B81-DA6A-4B9D-8424-BACE378B0AB6}"/>
                </a:ext>
              </a:extLst>
            </p:cNvPr>
            <p:cNvSpPr/>
            <p:nvPr/>
          </p:nvSpPr>
          <p:spPr>
            <a:xfrm rot="5400000">
              <a:off x="2337548" y="489857"/>
              <a:ext cx="904612" cy="3937520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6405A0-9EEC-44D0-A748-0B6D5E534F7F}"/>
                </a:ext>
              </a:extLst>
            </p:cNvPr>
            <p:cNvSpPr txBox="1"/>
            <p:nvPr/>
          </p:nvSpPr>
          <p:spPr>
            <a:xfrm>
              <a:off x="1045028" y="2298421"/>
              <a:ext cx="6120882" cy="497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1">
                <a:lnSpc>
                  <a:spcPts val="3400"/>
                </a:lnSpc>
              </a:pPr>
              <a:r>
                <a:rPr lang="en-US" altLang="ko-KR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3. </a:t>
              </a:r>
              <a:r>
                <a:rPr lang="ko-KR" altLang="en-US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에너지 소비구조 개편</a:t>
              </a:r>
              <a:endParaRPr lang="en-US" altLang="ko-KR" sz="2800" b="1" spc="-200" baseline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FE9DC4-988C-4A1A-97E8-B71E48CF4F70}"/>
              </a:ext>
            </a:extLst>
          </p:cNvPr>
          <p:cNvSpPr txBox="1"/>
          <p:nvPr/>
        </p:nvSpPr>
        <p:spPr>
          <a:xfrm>
            <a:off x="933972" y="2901638"/>
            <a:ext cx="1059866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>
                <a:latin typeface="+mn-ea"/>
              </a:rPr>
              <a:t>가</a:t>
            </a:r>
            <a:r>
              <a:rPr lang="en-US" altLang="ko-KR" sz="2800" b="1">
                <a:latin typeface="+mn-ea"/>
              </a:rPr>
              <a:t>.</a:t>
            </a:r>
            <a:r>
              <a:rPr lang="ko-KR" altLang="en-US" sz="2800" b="1">
                <a:latin typeface="+mn-ea"/>
              </a:rPr>
              <a:t> 남북러 가스관 연결사업 재추진</a:t>
            </a:r>
            <a:endParaRPr lang="en-US" altLang="ko-KR" sz="2800" b="1">
              <a:latin typeface="+mn-ea"/>
            </a:endParaRPr>
          </a:p>
          <a:p>
            <a:endParaRPr lang="en-US" altLang="ko-KR" sz="1000">
              <a:latin typeface="+mn-ea"/>
            </a:endParaRPr>
          </a:p>
          <a:p>
            <a:r>
              <a:rPr lang="en-US" altLang="ko-KR" sz="2800">
                <a:latin typeface="+mn-ea"/>
              </a:rPr>
              <a:t>  - </a:t>
            </a:r>
            <a:r>
              <a:rPr lang="ko-KR" altLang="en-US" sz="2800" spc="-90">
                <a:latin typeface="+mn-ea"/>
              </a:rPr>
              <a:t>남북러 </a:t>
            </a:r>
            <a:r>
              <a:rPr lang="ko-KR" altLang="en-US" sz="2800" b="1" spc="-90">
                <a:solidFill>
                  <a:schemeClr val="accent1">
                    <a:lumMod val="50000"/>
                  </a:schemeClr>
                </a:solidFill>
                <a:latin typeface="+mn-ea"/>
              </a:rPr>
              <a:t>모든 당사자가 호의적인 반응</a:t>
            </a:r>
            <a:r>
              <a:rPr lang="ko-KR" altLang="en-US" sz="2800" spc="-90">
                <a:latin typeface="+mn-ea"/>
              </a:rPr>
              <a:t>을 보이고 있는 </a:t>
            </a:r>
            <a:r>
              <a:rPr lang="ko-KR" altLang="en-US" sz="2800" b="1" spc="-90">
                <a:solidFill>
                  <a:srgbClr val="C00000"/>
                </a:solidFill>
                <a:latin typeface="+mn-ea"/>
              </a:rPr>
              <a:t>가스관 연결 </a:t>
            </a:r>
            <a:endParaRPr lang="en-US" altLang="ko-KR" sz="2800" b="1" spc="-90">
              <a:solidFill>
                <a:srgbClr val="C00000"/>
              </a:solidFill>
              <a:latin typeface="+mn-ea"/>
            </a:endParaRPr>
          </a:p>
          <a:p>
            <a:r>
              <a:rPr lang="en-US" altLang="ko-KR" sz="2800" b="1">
                <a:solidFill>
                  <a:srgbClr val="C00000"/>
                </a:solidFill>
                <a:latin typeface="+mn-ea"/>
              </a:rPr>
              <a:t>   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프로젝트</a:t>
            </a:r>
            <a:r>
              <a:rPr lang="en-US" altLang="ko-KR" sz="2800" b="1">
                <a:solidFill>
                  <a:srgbClr val="C00000"/>
                </a:solidFill>
                <a:latin typeface="+mn-ea"/>
              </a:rPr>
              <a:t> </a:t>
            </a:r>
            <a:r>
              <a:rPr lang="ko-KR" altLang="en-US" sz="2800" b="1" spc="-50">
                <a:solidFill>
                  <a:srgbClr val="C00000"/>
                </a:solidFill>
                <a:latin typeface="+mn-ea"/>
              </a:rPr>
              <a:t>재가동</a:t>
            </a:r>
            <a:r>
              <a:rPr lang="ko-KR" altLang="en-US" sz="2800" spc="-50">
                <a:latin typeface="+mn-ea"/>
              </a:rPr>
              <a:t>  </a:t>
            </a:r>
            <a:r>
              <a:rPr lang="ko-KR" altLang="en-US" sz="2800" kern="0" spc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⇒  </a:t>
            </a:r>
            <a:r>
              <a:rPr lang="ko-KR" altLang="en-US" sz="2800" b="1" kern="0" spc="0">
                <a:solidFill>
                  <a:schemeClr val="accent1">
                    <a:lumMod val="50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북한의 </a:t>
            </a:r>
            <a:r>
              <a:rPr lang="ko-KR" altLang="en-US" sz="2800" b="1" spc="-50">
                <a:solidFill>
                  <a:schemeClr val="accent1">
                    <a:lumMod val="50000"/>
                  </a:schemeClr>
                </a:solidFill>
                <a:latin typeface="+mn-ea"/>
              </a:rPr>
              <a:t>에너지 부족문제 근원적 해결 및  </a:t>
            </a:r>
            <a:endParaRPr lang="en-US" altLang="ko-KR" sz="2800" b="1" spc="-5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ko-KR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   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대기오염도 획기적 개선</a:t>
            </a:r>
            <a:endParaRPr lang="en-US" altLang="ko-KR" sz="2800" b="1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endParaRPr lang="en-US" altLang="ko-KR" sz="20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* 1980</a:t>
            </a:r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 국가환경기준의 </a:t>
            </a:r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</a:t>
            </a:r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배 이상 높았던</a:t>
            </a:r>
            <a:endParaRPr lang="en-US" altLang="ko-KR" sz="24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</a:t>
            </a:r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서울 </a:t>
            </a:r>
            <a:r>
              <a:rPr lang="en-US" altLang="ko-KR" sz="2400" kern="0" spc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SO</a:t>
            </a:r>
            <a:r>
              <a:rPr lang="en-US" altLang="ko-KR" sz="2400" kern="0" spc="0" baseline="-2500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2 </a:t>
            </a:r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오염도가 에너지전환 정책 시행</a:t>
            </a:r>
            <a:endParaRPr lang="en-US" altLang="ko-KR" sz="24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 </a:t>
            </a:r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으로 대기오염도</a:t>
            </a:r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대폭 개선</a:t>
            </a:r>
            <a:endParaRPr lang="ko-KR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5C1CA39-6307-4CC6-923C-46F779F0D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3283" y="3606090"/>
            <a:ext cx="8519857" cy="31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42558008">
            <a:extLst>
              <a:ext uri="{FF2B5EF4-FFF2-40B4-BE49-F238E27FC236}">
                <a16:creationId xmlns:a16="http://schemas.microsoft.com/office/drawing/2014/main" id="{BBC1A97A-80FE-422F-B94F-769322F77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283" y="4507042"/>
            <a:ext cx="4024745" cy="202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4. </a:t>
            </a:r>
            <a:r>
              <a:rPr lang="ko-KR" altLang="en-US" sz="4000">
                <a:ea typeface="HY헤드라인M" panose="02030600000101010101" pitchFamily="18" charset="-127"/>
              </a:rPr>
              <a:t>남북 대기오염관리 협력방안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F61989A-218B-4CE3-9EA9-9FA6F0FFC14B}"/>
              </a:ext>
            </a:extLst>
          </p:cNvPr>
          <p:cNvGrpSpPr/>
          <p:nvPr/>
        </p:nvGrpSpPr>
        <p:grpSpPr>
          <a:xfrm>
            <a:off x="615823" y="1726394"/>
            <a:ext cx="6344816" cy="904612"/>
            <a:chOff x="821094" y="2006311"/>
            <a:chExt cx="6344816" cy="904612"/>
          </a:xfrm>
        </p:grpSpPr>
        <p:sp>
          <p:nvSpPr>
            <p:cNvPr id="7" name="L 도형 6">
              <a:extLst>
                <a:ext uri="{FF2B5EF4-FFF2-40B4-BE49-F238E27FC236}">
                  <a16:creationId xmlns:a16="http://schemas.microsoft.com/office/drawing/2014/main" id="{02D37B81-DA6A-4B9D-8424-BACE378B0AB6}"/>
                </a:ext>
              </a:extLst>
            </p:cNvPr>
            <p:cNvSpPr/>
            <p:nvPr/>
          </p:nvSpPr>
          <p:spPr>
            <a:xfrm rot="5400000">
              <a:off x="2337548" y="489857"/>
              <a:ext cx="904612" cy="3937520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6405A0-9EEC-44D0-A748-0B6D5E534F7F}"/>
                </a:ext>
              </a:extLst>
            </p:cNvPr>
            <p:cNvSpPr txBox="1"/>
            <p:nvPr/>
          </p:nvSpPr>
          <p:spPr>
            <a:xfrm>
              <a:off x="1045028" y="2298421"/>
              <a:ext cx="6120882" cy="497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1">
                <a:lnSpc>
                  <a:spcPts val="3400"/>
                </a:lnSpc>
              </a:pPr>
              <a:r>
                <a:rPr lang="en-US" altLang="ko-KR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3. </a:t>
              </a:r>
              <a:r>
                <a:rPr lang="ko-KR" altLang="en-US" sz="2800" b="1" spc="-200" baseline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에너지 소비구조 개편</a:t>
              </a:r>
              <a:endParaRPr lang="en-US" altLang="ko-KR" sz="2800" b="1" spc="-200" baseline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E5C1CA39-6307-4CC6-923C-46F779F0D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3283" y="3606090"/>
            <a:ext cx="8519857" cy="31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54DDD-907C-4237-AF5D-98FFC4E2E192}"/>
              </a:ext>
            </a:extLst>
          </p:cNvPr>
          <p:cNvSpPr txBox="1"/>
          <p:nvPr/>
        </p:nvSpPr>
        <p:spPr>
          <a:xfrm>
            <a:off x="933972" y="2901638"/>
            <a:ext cx="10598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>
                <a:latin typeface="+mn-ea"/>
              </a:rPr>
              <a:t>나</a:t>
            </a:r>
            <a:r>
              <a:rPr lang="en-US" altLang="ko-KR" sz="2800" b="1">
                <a:latin typeface="+mn-ea"/>
              </a:rPr>
              <a:t>.</a:t>
            </a:r>
            <a:r>
              <a:rPr lang="ko-KR" altLang="en-US" sz="2800" b="1">
                <a:latin typeface="+mn-ea"/>
              </a:rPr>
              <a:t> 천연가스 발전소 건설 사업 추진</a:t>
            </a:r>
            <a:endParaRPr lang="en-US" altLang="ko-KR" sz="2800" b="1">
              <a:latin typeface="+mn-ea"/>
            </a:endParaRPr>
          </a:p>
          <a:p>
            <a:endParaRPr lang="en-US" altLang="ko-KR" sz="1000">
              <a:latin typeface="+mn-ea"/>
            </a:endParaRPr>
          </a:p>
          <a:p>
            <a:r>
              <a:rPr lang="en-US" altLang="ko-KR" sz="2800">
                <a:latin typeface="+mn-ea"/>
              </a:rPr>
              <a:t>  - </a:t>
            </a:r>
            <a:r>
              <a:rPr lang="ko-KR" altLang="en-US" sz="2800">
                <a:latin typeface="+mn-ea"/>
              </a:rPr>
              <a:t>성공적인 가스관 연결사업과 연계하여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통과료로 천연가스를 </a:t>
            </a:r>
            <a:endParaRPr lang="en-US" altLang="ko-KR" sz="2800" b="1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ko-KR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   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받게 되는 경우에 대비</a:t>
            </a:r>
            <a:r>
              <a:rPr lang="ko-KR" altLang="en-US" sz="2800">
                <a:latin typeface="+mn-ea"/>
              </a:rPr>
              <a:t>한 천연가스 발전소 건설방안 검토</a:t>
            </a:r>
            <a:endParaRPr lang="en-US" altLang="ko-KR" sz="2800">
              <a:latin typeface="+mn-ea"/>
            </a:endParaRPr>
          </a:p>
          <a:p>
            <a:endParaRPr lang="en-US" altLang="ko-KR" sz="2800" b="1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다</a:t>
            </a:r>
            <a:r>
              <a:rPr lang="en-US" altLang="ko-KR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 </a:t>
            </a:r>
            <a:r>
              <a:rPr lang="ko-KR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주택에너지 효율개선사업 추진</a:t>
            </a:r>
            <a:endParaRPr lang="en-US" altLang="ko-KR" sz="2800" b="1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en-US" altLang="ko-KR" sz="10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- </a:t>
            </a:r>
            <a:r>
              <a:rPr lang="ko-KR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소규모 태양광 등 북한 주민들에게 송배전망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인프라 없이 일상</a:t>
            </a:r>
            <a:endParaRPr lang="en-US" altLang="ko-KR" sz="2800" b="1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ko-KR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   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생활에 필요한 최소 전력 공급망 구축</a:t>
            </a:r>
            <a:endParaRPr lang="en-US" altLang="ko-KR" sz="2800" b="1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313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CAB61C94-7308-4A3D-8285-DFC63BB0DF8F}"/>
              </a:ext>
            </a:extLst>
          </p:cNvPr>
          <p:cNvSpPr/>
          <p:nvPr/>
        </p:nvSpPr>
        <p:spPr>
          <a:xfrm>
            <a:off x="242011" y="1628034"/>
            <a:ext cx="11679696" cy="50143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1061" y="423989"/>
            <a:ext cx="3347539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r>
              <a:rPr lang="ko-KR" altLang="en-US" sz="4000">
                <a:ea typeface="HY헤드라인M" panose="02030600000101010101" pitchFamily="18" charset="-127"/>
              </a:rPr>
              <a:t>발표 순서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1F555DB-07A3-4DB0-8F3A-AD713A3807B8}"/>
              </a:ext>
            </a:extLst>
          </p:cNvPr>
          <p:cNvSpPr/>
          <p:nvPr/>
        </p:nvSpPr>
        <p:spPr>
          <a:xfrm>
            <a:off x="1485654" y="2027671"/>
            <a:ext cx="8995800" cy="414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6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연구배경</a:t>
            </a:r>
            <a:endParaRPr lang="en-US" altLang="ko-KR" sz="3600" b="1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6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북한의 대기오염관리 실태</a:t>
            </a:r>
            <a:endParaRPr lang="en-US" altLang="ko-KR" sz="3600" b="1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36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주요 분단국가별 환경협력사례</a:t>
            </a:r>
            <a:endParaRPr lang="en-US" altLang="ko-KR" sz="3600" b="1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36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남북 대기오염관리 협력방안</a:t>
            </a:r>
            <a:endParaRPr lang="en-US" altLang="ko-KR" sz="3600" b="1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36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6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결론 및 제언</a:t>
            </a:r>
          </a:p>
        </p:txBody>
      </p:sp>
    </p:spTree>
    <p:extLst>
      <p:ext uri="{BB962C8B-B14F-4D97-AF65-F5344CB8AC3E}">
        <p14:creationId xmlns:p14="http://schemas.microsoft.com/office/powerpoint/2010/main" val="153685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5. </a:t>
            </a:r>
            <a:r>
              <a:rPr lang="ko-KR" altLang="en-US" sz="4000">
                <a:ea typeface="HY헤드라인M" panose="02030600000101010101" pitchFamily="18" charset="-127"/>
              </a:rPr>
              <a:t>결론 및 제언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5C1CA39-6307-4CC6-923C-46F779F0D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3283" y="3606090"/>
            <a:ext cx="8519857" cy="31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CEFC0E5-9423-41A5-86EF-2376F68CB237}"/>
              </a:ext>
            </a:extLst>
          </p:cNvPr>
          <p:cNvSpPr/>
          <p:nvPr/>
        </p:nvSpPr>
        <p:spPr>
          <a:xfrm>
            <a:off x="242011" y="1628034"/>
            <a:ext cx="11679696" cy="50143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altLang="ko-KR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D9D0A-9306-45D6-95DA-A53EFF0854FA}"/>
              </a:ext>
            </a:extLst>
          </p:cNvPr>
          <p:cNvSpPr txBox="1"/>
          <p:nvPr/>
        </p:nvSpPr>
        <p:spPr>
          <a:xfrm>
            <a:off x="630593" y="2015924"/>
            <a:ext cx="111042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ko-KR" altLang="en-US" sz="3000">
                <a:latin typeface="+mn-ea"/>
              </a:rPr>
              <a:t>과거 분단국가들이 계획경제체제에서 방치되었던 환경문제로 </a:t>
            </a:r>
            <a:r>
              <a:rPr lang="ko-KR" altLang="en-US" sz="3000" spc="-50">
                <a:latin typeface="+mn-ea"/>
              </a:rPr>
              <a:t>통일과정에서 겪었던 시행착오 등을 고려할때</a:t>
            </a:r>
            <a:r>
              <a:rPr lang="en-US" altLang="ko-KR" sz="3000" spc="-50">
                <a:solidFill>
                  <a:srgbClr val="C00000"/>
                </a:solidFill>
                <a:latin typeface="+mn-ea"/>
              </a:rPr>
              <a:t>, </a:t>
            </a:r>
            <a:r>
              <a:rPr lang="ko-KR" altLang="en-US" sz="3000" b="1" spc="-50">
                <a:solidFill>
                  <a:srgbClr val="C00000"/>
                </a:solidFill>
                <a:latin typeface="+mn-ea"/>
              </a:rPr>
              <a:t>환경분야협력</a:t>
            </a:r>
            <a:r>
              <a:rPr lang="ko-KR" altLang="en-US" sz="3000" spc="-50">
                <a:latin typeface="+mn-ea"/>
              </a:rPr>
              <a:t>은 </a:t>
            </a:r>
            <a:r>
              <a:rPr lang="ko-KR" altLang="en-US" sz="3000" b="1">
                <a:solidFill>
                  <a:srgbClr val="C00000"/>
                </a:solidFill>
                <a:latin typeface="+mn-ea"/>
              </a:rPr>
              <a:t>통일비용 절감 차원에서 협력가치가 매우 높음</a:t>
            </a:r>
            <a:r>
              <a:rPr lang="en-US" altLang="ko-KR" sz="3000">
                <a:latin typeface="+mn-ea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altLang="ko-KR" sz="3000">
              <a:latin typeface="+mn-ea"/>
            </a:endParaRPr>
          </a:p>
          <a:p>
            <a:pPr marL="457200" indent="-457200">
              <a:buFontTx/>
              <a:buChar char="-"/>
            </a:pPr>
            <a:r>
              <a:rPr lang="ko-KR" altLang="en-US" sz="3000" spc="-250">
                <a:latin typeface="+mn-ea"/>
              </a:rPr>
              <a:t>특히</a:t>
            </a:r>
            <a:r>
              <a:rPr lang="en-US" altLang="ko-KR" sz="3000" spc="-250">
                <a:latin typeface="+mn-ea"/>
              </a:rPr>
              <a:t>, </a:t>
            </a:r>
            <a:r>
              <a:rPr lang="ko-KR" altLang="en-US" sz="3000" b="1" spc="-250">
                <a:solidFill>
                  <a:srgbClr val="C00000"/>
                </a:solidFill>
                <a:latin typeface="+mn-ea"/>
              </a:rPr>
              <a:t>비정치적이고</a:t>
            </a:r>
            <a:r>
              <a:rPr lang="ko-KR" altLang="en-US" sz="3000" spc="-250">
                <a:latin typeface="+mn-ea"/>
              </a:rPr>
              <a:t> </a:t>
            </a:r>
            <a:r>
              <a:rPr lang="ko-KR" altLang="en-US" sz="3000" b="1" spc="-250">
                <a:solidFill>
                  <a:srgbClr val="C00000"/>
                </a:solidFill>
                <a:latin typeface="+mn-ea"/>
              </a:rPr>
              <a:t>갈등 유발 가능성이 적은 </a:t>
            </a:r>
            <a:r>
              <a:rPr lang="ko-KR" altLang="en-US" sz="3000" spc="-250">
                <a:latin typeface="+mn-ea"/>
              </a:rPr>
              <a:t>분야로 일방적 지원이 아닌 </a:t>
            </a:r>
            <a:r>
              <a:rPr lang="ko-KR" altLang="en-US" sz="3000" b="1" spc="-140">
                <a:solidFill>
                  <a:srgbClr val="C00000"/>
                </a:solidFill>
                <a:latin typeface="+mn-ea"/>
              </a:rPr>
              <a:t>상호 존중</a:t>
            </a:r>
            <a:r>
              <a:rPr lang="ko-KR" altLang="en-US" sz="3000" spc="-140">
                <a:latin typeface="+mn-ea"/>
              </a:rPr>
              <a:t>협력 형태로</a:t>
            </a:r>
            <a:r>
              <a:rPr lang="ko-KR" altLang="en-US" sz="3000">
                <a:latin typeface="+mn-ea"/>
              </a:rPr>
              <a:t> 냉랭해진 남북 관계 개선 도움</a:t>
            </a:r>
            <a:endParaRPr lang="en-US" altLang="ko-KR" sz="3000">
              <a:latin typeface="+mn-ea"/>
            </a:endParaRPr>
          </a:p>
          <a:p>
            <a:pPr marL="457200" indent="-457200">
              <a:buFontTx/>
              <a:buChar char="-"/>
            </a:pPr>
            <a:endParaRPr lang="en-US" altLang="ko-KR" sz="3000">
              <a:latin typeface="+mn-ea"/>
            </a:endParaRPr>
          </a:p>
          <a:p>
            <a:pPr marL="457200" indent="-457200">
              <a:buFontTx/>
              <a:buChar char="-"/>
            </a:pPr>
            <a:r>
              <a:rPr lang="ko-KR" altLang="en-US" sz="3000" spc="-150">
                <a:latin typeface="+mn-ea"/>
              </a:rPr>
              <a:t>모쪼록 일선 현장에서 </a:t>
            </a:r>
            <a:r>
              <a:rPr lang="ko-KR" altLang="en-US" sz="3000" b="1" spc="-150">
                <a:solidFill>
                  <a:srgbClr val="C00000"/>
                </a:solidFill>
                <a:latin typeface="+mn-ea"/>
              </a:rPr>
              <a:t>환경분야 협력가치에 대한 재정립</a:t>
            </a:r>
            <a:r>
              <a:rPr lang="ko-KR" altLang="en-US" sz="3000" spc="-150">
                <a:latin typeface="+mn-ea"/>
              </a:rPr>
              <a:t>을 통해 제안드린 </a:t>
            </a:r>
            <a:r>
              <a:rPr lang="ko-KR" altLang="en-US" sz="3000">
                <a:latin typeface="+mn-ea"/>
              </a:rPr>
              <a:t>정책과제들에 대한 후속 심화연구 진행을 기대</a:t>
            </a:r>
            <a:endParaRPr lang="en-US" altLang="ko-KR" sz="300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42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CAB61C94-7308-4A3D-8285-DFC63BB0DF8F}"/>
              </a:ext>
            </a:extLst>
          </p:cNvPr>
          <p:cNvSpPr/>
          <p:nvPr/>
        </p:nvSpPr>
        <p:spPr>
          <a:xfrm>
            <a:off x="242011" y="172528"/>
            <a:ext cx="11679696" cy="6469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1F555DB-07A3-4DB0-8F3A-AD713A3807B8}"/>
              </a:ext>
            </a:extLst>
          </p:cNvPr>
          <p:cNvSpPr/>
          <p:nvPr/>
        </p:nvSpPr>
        <p:spPr>
          <a:xfrm>
            <a:off x="3181866" y="2721114"/>
            <a:ext cx="57999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7000" b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30676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1. </a:t>
            </a:r>
            <a:r>
              <a:rPr lang="ko-KR" altLang="en-US" sz="4000">
                <a:ea typeface="HY헤드라인M" panose="02030600000101010101" pitchFamily="18" charset="-127"/>
              </a:rPr>
              <a:t>연구배경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24626FA-E4CD-4A80-B52F-4290FFDC3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733" y="1853592"/>
            <a:ext cx="22441866" cy="87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81C14-DC11-4F09-840C-A220A67BF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5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7744C25-67A2-48B1-B80D-33D1E23EA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36" y="1715568"/>
            <a:ext cx="11146875" cy="4685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4337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2. </a:t>
            </a:r>
            <a:r>
              <a:rPr lang="ko-KR" altLang="en-US" sz="4000">
                <a:ea typeface="HY헤드라인M" panose="02030600000101010101" pitchFamily="18" charset="-127"/>
              </a:rPr>
              <a:t>북한의 대기오염관리 실태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81180888">
            <a:extLst>
              <a:ext uri="{FF2B5EF4-FFF2-40B4-BE49-F238E27FC236}">
                <a16:creationId xmlns:a16="http://schemas.microsoft.com/office/drawing/2014/main" id="{DCD3C380-2730-4B6F-9F22-AEFD64C5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04" y="2912689"/>
            <a:ext cx="4319325" cy="33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AA5EED3-FFEA-4FB3-B21A-C8A7573C3913}"/>
              </a:ext>
            </a:extLst>
          </p:cNvPr>
          <p:cNvSpPr/>
          <p:nvPr/>
        </p:nvSpPr>
        <p:spPr>
          <a:xfrm>
            <a:off x="534838" y="1776278"/>
            <a:ext cx="5357962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가</a:t>
            </a:r>
            <a:r>
              <a:rPr lang="en-US" altLang="ko-KR" sz="3000" b="1"/>
              <a:t>. </a:t>
            </a:r>
            <a:r>
              <a:rPr lang="ko-KR" altLang="en-US" sz="3000" b="1"/>
              <a:t>미세먼지의 정체와 위해성</a:t>
            </a:r>
          </a:p>
        </p:txBody>
      </p:sp>
      <p:pic>
        <p:nvPicPr>
          <p:cNvPr id="9" name="_x394300760">
            <a:extLst>
              <a:ext uri="{FF2B5EF4-FFF2-40B4-BE49-F238E27FC236}">
                <a16:creationId xmlns:a16="http://schemas.microsoft.com/office/drawing/2014/main" id="{4C4EFB06-321E-4B84-96BF-DA2CD070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728" y="2911863"/>
            <a:ext cx="4474968" cy="335587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2. </a:t>
            </a:r>
            <a:r>
              <a:rPr lang="ko-KR" altLang="en-US" sz="4000">
                <a:ea typeface="HY헤드라인M" panose="02030600000101010101" pitchFamily="18" charset="-127"/>
              </a:rPr>
              <a:t>북한의 대기오염관리 실태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660C9-B69E-435E-9235-AAD8096D8887}"/>
              </a:ext>
            </a:extLst>
          </p:cNvPr>
          <p:cNvSpPr txBox="1"/>
          <p:nvPr/>
        </p:nvSpPr>
        <p:spPr>
          <a:xfrm>
            <a:off x="449834" y="2883671"/>
            <a:ext cx="600968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2800" spc="-150">
                <a:latin typeface="+mn-ea"/>
              </a:rPr>
              <a:t>- </a:t>
            </a:r>
            <a:r>
              <a:rPr lang="ko-KR" altLang="en-US" sz="2800" spc="-150">
                <a:latin typeface="+mn-ea"/>
              </a:rPr>
              <a:t>미세먼지는 석면</a:t>
            </a:r>
            <a:r>
              <a:rPr lang="en-US" altLang="ko-KR" sz="2800" spc="-150">
                <a:latin typeface="+mn-ea"/>
              </a:rPr>
              <a:t>, </a:t>
            </a:r>
            <a:r>
              <a:rPr lang="ko-KR" altLang="en-US" sz="2800" spc="-150">
                <a:latin typeface="+mn-ea"/>
              </a:rPr>
              <a:t>벤젠과 같은 </a:t>
            </a:r>
            <a:r>
              <a:rPr lang="ko-KR" altLang="en-US" sz="2800" b="1" spc="-150">
                <a:solidFill>
                  <a:srgbClr val="C00000"/>
                </a:solidFill>
                <a:latin typeface="+mn-ea"/>
              </a:rPr>
              <a:t>발암성</a:t>
            </a:r>
            <a:r>
              <a:rPr lang="en-US" altLang="ko-KR" sz="2800" b="1" spc="-150">
                <a:solidFill>
                  <a:srgbClr val="C00000"/>
                </a:solidFill>
                <a:latin typeface="+mn-ea"/>
              </a:rPr>
              <a:t> </a:t>
            </a:r>
          </a:p>
          <a:p>
            <a:pPr lvl="0"/>
            <a:r>
              <a:rPr lang="en-US" altLang="ko-KR" sz="2800" b="1" spc="-150">
                <a:solidFill>
                  <a:srgbClr val="C00000"/>
                </a:solidFill>
                <a:latin typeface="+mn-ea"/>
              </a:rPr>
              <a:t>  1</a:t>
            </a:r>
            <a:r>
              <a:rPr lang="ko-KR" altLang="en-US" sz="2800" b="1" spc="-150">
                <a:solidFill>
                  <a:srgbClr val="C00000"/>
                </a:solidFill>
                <a:latin typeface="+mn-ea"/>
              </a:rPr>
              <a:t>군 물질로 분류</a:t>
            </a:r>
            <a:endParaRPr lang="en-US" altLang="ko-KR" sz="2800" b="1" spc="-150">
              <a:solidFill>
                <a:srgbClr val="C00000"/>
              </a:solidFill>
              <a:latin typeface="+mn-ea"/>
            </a:endParaRPr>
          </a:p>
          <a:p>
            <a:pPr lvl="0"/>
            <a:endParaRPr lang="en-US" altLang="ko-KR" sz="500" b="1" spc="-150">
              <a:solidFill>
                <a:srgbClr val="C00000"/>
              </a:solidFill>
              <a:latin typeface="+mn-ea"/>
            </a:endParaRPr>
          </a:p>
          <a:p>
            <a:pPr lvl="0"/>
            <a:r>
              <a:rPr lang="en-US" altLang="ko-KR" sz="2400">
                <a:latin typeface="+mn-ea"/>
              </a:rPr>
              <a:t>   * 2013</a:t>
            </a:r>
            <a:r>
              <a:rPr lang="ko-KR" altLang="en-US" sz="2400">
                <a:latin typeface="+mn-ea"/>
              </a:rPr>
              <a:t>년</a:t>
            </a:r>
            <a:r>
              <a:rPr lang="en-US" altLang="ko-KR" sz="2400">
                <a:latin typeface="+mn-ea"/>
              </a:rPr>
              <a:t>, WHO</a:t>
            </a:r>
            <a:r>
              <a:rPr lang="ko-KR" altLang="en-US" sz="2400">
                <a:latin typeface="+mn-ea"/>
              </a:rPr>
              <a:t>산하 국제암연구소</a:t>
            </a:r>
            <a:endParaRPr lang="en-US" altLang="ko-KR" sz="2400">
              <a:latin typeface="+mn-ea"/>
            </a:endParaRPr>
          </a:p>
          <a:p>
            <a:pPr lvl="0"/>
            <a:endParaRPr lang="en-US" altLang="ko-KR" sz="2000">
              <a:latin typeface="+mn-ea"/>
            </a:endParaRPr>
          </a:p>
          <a:p>
            <a:pPr lvl="0"/>
            <a:r>
              <a:rPr lang="en-US" altLang="ko-KR" sz="2800">
                <a:latin typeface="+mn-ea"/>
              </a:rPr>
              <a:t>- </a:t>
            </a:r>
            <a:r>
              <a:rPr lang="ko-KR" altLang="en-US" sz="2800" spc="-240">
                <a:solidFill>
                  <a:prstClr val="black"/>
                </a:solidFill>
              </a:rPr>
              <a:t> </a:t>
            </a:r>
            <a:r>
              <a:rPr lang="ko-KR" altLang="en-US" sz="2800">
                <a:solidFill>
                  <a:prstClr val="black"/>
                </a:solidFill>
              </a:rPr>
              <a:t>전 세계적으로 환경오염 영향으로</a:t>
            </a:r>
            <a:endParaRPr lang="en-US" altLang="ko-KR" sz="2800">
              <a:solidFill>
                <a:prstClr val="black"/>
              </a:solidFill>
            </a:endParaRPr>
          </a:p>
          <a:p>
            <a:pPr lvl="0"/>
            <a:r>
              <a:rPr lang="en-US" altLang="ko-KR" sz="2800" spc="100">
                <a:solidFill>
                  <a:prstClr val="black"/>
                </a:solidFill>
              </a:rPr>
              <a:t>  </a:t>
            </a:r>
            <a:r>
              <a:rPr lang="ko-KR" altLang="en-US" sz="2800" spc="-80">
                <a:solidFill>
                  <a:prstClr val="black"/>
                </a:solidFill>
              </a:rPr>
              <a:t> 매년 </a:t>
            </a:r>
            <a:r>
              <a:rPr lang="en-US" altLang="ko-KR" sz="2800" b="1" spc="-80">
                <a:solidFill>
                  <a:srgbClr val="C00000"/>
                </a:solidFill>
              </a:rPr>
              <a:t>830</a:t>
            </a:r>
            <a:r>
              <a:rPr lang="ko-KR" altLang="en-US" sz="2800" b="1" spc="-80">
                <a:solidFill>
                  <a:srgbClr val="C00000"/>
                </a:solidFill>
              </a:rPr>
              <a:t>만명</a:t>
            </a:r>
            <a:r>
              <a:rPr lang="en-US" altLang="ko-KR" sz="2800" b="1" spc="-80">
                <a:solidFill>
                  <a:srgbClr val="C00000"/>
                </a:solidFill>
              </a:rPr>
              <a:t> </a:t>
            </a:r>
            <a:r>
              <a:rPr lang="ko-KR" altLang="en-US" sz="2800" b="1" spc="-150">
                <a:solidFill>
                  <a:srgbClr val="C00000"/>
                </a:solidFill>
              </a:rPr>
              <a:t>조기 사망 </a:t>
            </a:r>
            <a:r>
              <a:rPr lang="en-US" altLang="ko-KR" sz="2800" spc="-150">
                <a:solidFill>
                  <a:prstClr val="black"/>
                </a:solidFill>
              </a:rPr>
              <a:t>  </a:t>
            </a:r>
          </a:p>
          <a:p>
            <a:pPr lvl="0"/>
            <a:r>
              <a:rPr lang="en-US" altLang="ko-KR" sz="2800" spc="-150">
                <a:solidFill>
                  <a:prstClr val="black"/>
                </a:solidFill>
              </a:rPr>
              <a:t>   (</a:t>
            </a:r>
            <a:r>
              <a:rPr lang="ko-KR" altLang="en-US" sz="2800" spc="-150">
                <a:solidFill>
                  <a:prstClr val="black"/>
                </a:solidFill>
              </a:rPr>
              <a:t>흡연 관련 사망자 보다 높은수준</a:t>
            </a:r>
            <a:r>
              <a:rPr lang="en-US" altLang="ko-KR" sz="2800" spc="-150">
                <a:solidFill>
                  <a:prstClr val="black"/>
                </a:solidFill>
              </a:rPr>
              <a:t>)</a:t>
            </a:r>
          </a:p>
          <a:p>
            <a:pPr lvl="0"/>
            <a:endParaRPr lang="en-US" altLang="ko-KR" sz="1500">
              <a:solidFill>
                <a:prstClr val="black"/>
              </a:solidFill>
            </a:endParaRPr>
          </a:p>
          <a:p>
            <a:pPr lvl="0"/>
            <a:r>
              <a:rPr lang="ko-KR" altLang="en-US" sz="2400">
                <a:solidFill>
                  <a:srgbClr val="C00000"/>
                </a:solidFill>
              </a:rPr>
              <a:t>  </a:t>
            </a:r>
            <a:r>
              <a:rPr lang="en-US" altLang="ko-KR" sz="2400" b="1">
                <a:solidFill>
                  <a:srgbClr val="C00000"/>
                </a:solidFill>
              </a:rPr>
              <a:t>* </a:t>
            </a:r>
            <a:r>
              <a:rPr lang="ko-KR" altLang="en-US" sz="2400" b="1">
                <a:solidFill>
                  <a:srgbClr val="C00000"/>
                </a:solidFill>
              </a:rPr>
              <a:t>환경오염사망율 </a:t>
            </a:r>
            <a:r>
              <a:rPr lang="en-US" altLang="ko-KR" sz="2400">
                <a:solidFill>
                  <a:srgbClr val="C00000"/>
                </a:solidFill>
              </a:rPr>
              <a:t>: 1</a:t>
            </a:r>
            <a:r>
              <a:rPr lang="ko-KR" altLang="en-US" sz="2400">
                <a:solidFill>
                  <a:srgbClr val="C00000"/>
                </a:solidFill>
              </a:rPr>
              <a:t>위</a:t>
            </a:r>
            <a:r>
              <a:rPr lang="en-US" altLang="ko-KR" sz="2400">
                <a:solidFill>
                  <a:srgbClr val="C00000"/>
                </a:solidFill>
              </a:rPr>
              <a:t>(</a:t>
            </a:r>
            <a:r>
              <a:rPr lang="ko-KR" altLang="en-US" sz="2400">
                <a:solidFill>
                  <a:srgbClr val="C00000"/>
                </a:solidFill>
              </a:rPr>
              <a:t>북한</a:t>
            </a:r>
            <a:r>
              <a:rPr lang="en-US" altLang="ko-KR" sz="2400">
                <a:solidFill>
                  <a:srgbClr val="C00000"/>
                </a:solidFill>
              </a:rPr>
              <a:t>), 2</a:t>
            </a:r>
            <a:r>
              <a:rPr lang="ko-KR" altLang="en-US" sz="2400">
                <a:solidFill>
                  <a:srgbClr val="C00000"/>
                </a:solidFill>
              </a:rPr>
              <a:t>위</a:t>
            </a:r>
            <a:r>
              <a:rPr lang="en-US" altLang="ko-KR" sz="2400">
                <a:solidFill>
                  <a:srgbClr val="C00000"/>
                </a:solidFill>
              </a:rPr>
              <a:t>(</a:t>
            </a:r>
            <a:r>
              <a:rPr lang="ko-KR" altLang="en-US" sz="2400">
                <a:solidFill>
                  <a:srgbClr val="C00000"/>
                </a:solidFill>
              </a:rPr>
              <a:t>중국</a:t>
            </a:r>
            <a:r>
              <a:rPr lang="en-US" altLang="ko-KR" sz="2400">
                <a:solidFill>
                  <a:srgbClr val="C00000"/>
                </a:solidFill>
              </a:rPr>
              <a:t>)</a:t>
            </a:r>
            <a:endParaRPr lang="en-US" altLang="ko-KR" sz="2400" b="1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9B035-F3FE-4356-BBDC-628FC857891A}"/>
              </a:ext>
            </a:extLst>
          </p:cNvPr>
          <p:cNvSpPr txBox="1"/>
          <p:nvPr/>
        </p:nvSpPr>
        <p:spPr>
          <a:xfrm>
            <a:off x="6630838" y="1873643"/>
            <a:ext cx="5447251" cy="483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ko-KR" kern="0">
                <a:solidFill>
                  <a:srgbClr val="000000"/>
                </a:solidFill>
                <a:latin typeface="한양중고딕"/>
                <a:ea typeface="한양중고딕"/>
              </a:rPr>
              <a:t>&lt;</a:t>
            </a:r>
            <a:r>
              <a:rPr lang="ko-KR" altLang="en-US" sz="1800" kern="0" spc="0">
                <a:solidFill>
                  <a:srgbClr val="000000"/>
                </a:solidFill>
                <a:effectLst/>
                <a:latin typeface="한양중고딕"/>
                <a:ea typeface="한양중고딕"/>
              </a:rPr>
              <a:t>인구 </a:t>
            </a:r>
            <a:r>
              <a:rPr lang="en-US" altLang="ko-KR" sz="1800" kern="0" spc="0">
                <a:solidFill>
                  <a:srgbClr val="000000"/>
                </a:solidFill>
                <a:effectLst/>
                <a:latin typeface="한양중고딕"/>
                <a:ea typeface="한양중고딕"/>
              </a:rPr>
              <a:t>100</a:t>
            </a:r>
            <a:r>
              <a:rPr lang="ko-KR" altLang="en-US" sz="1800" kern="0" spc="0">
                <a:solidFill>
                  <a:srgbClr val="000000"/>
                </a:solidFill>
                <a:effectLst/>
                <a:latin typeface="한양중고딕"/>
                <a:ea typeface="한양중고딕"/>
              </a:rPr>
              <a:t>만명당 대기오염으로 인한 조기사망자</a:t>
            </a:r>
            <a:r>
              <a:rPr lang="en-US" altLang="ko-KR" sz="1800" kern="0" spc="0">
                <a:solidFill>
                  <a:srgbClr val="000000"/>
                </a:solidFill>
                <a:effectLst/>
                <a:latin typeface="한양중고딕"/>
                <a:ea typeface="한양중고딕"/>
              </a:rPr>
              <a:t>&gt;</a:t>
            </a:r>
            <a:endParaRPr lang="ko-KR" altLang="en-US" sz="2800" kern="0" spc="0">
              <a:solidFill>
                <a:srgbClr val="000000"/>
              </a:solidFill>
              <a:effectLst/>
              <a:latin typeface="한양신명조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11A2A67-C86F-4EBD-B467-FE407B989F52}"/>
              </a:ext>
            </a:extLst>
          </p:cNvPr>
          <p:cNvSpPr/>
          <p:nvPr/>
        </p:nvSpPr>
        <p:spPr>
          <a:xfrm>
            <a:off x="534838" y="1776278"/>
            <a:ext cx="5357962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가</a:t>
            </a:r>
            <a:r>
              <a:rPr lang="en-US" altLang="ko-KR" sz="3000" b="1"/>
              <a:t>. </a:t>
            </a:r>
            <a:r>
              <a:rPr lang="ko-KR" altLang="en-US" sz="3000" b="1"/>
              <a:t>미세먼지의 정체와 위해성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6C982D1-14C3-4A4B-960E-D46D507B8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212" y="2390671"/>
            <a:ext cx="49339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2. </a:t>
            </a:r>
            <a:r>
              <a:rPr lang="ko-KR" altLang="en-US" sz="4000">
                <a:ea typeface="HY헤드라인M" panose="02030600000101010101" pitchFamily="18" charset="-127"/>
              </a:rPr>
              <a:t>북한의 대기오염관리 실태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AA5EED3-FFEA-4FB3-B21A-C8A7573C3913}"/>
              </a:ext>
            </a:extLst>
          </p:cNvPr>
          <p:cNvSpPr/>
          <p:nvPr/>
        </p:nvSpPr>
        <p:spPr>
          <a:xfrm>
            <a:off x="534838" y="1776278"/>
            <a:ext cx="6246962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나</a:t>
            </a:r>
            <a:r>
              <a:rPr lang="en-US" altLang="ko-KR" sz="3000" b="1"/>
              <a:t>. </a:t>
            </a:r>
            <a:r>
              <a:rPr lang="ko-KR" altLang="en-US" sz="3000" b="1"/>
              <a:t>한반도 주변지역 미세먼지 상황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B0F666A-D472-4E7B-AFEF-710C3CFE2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2580009"/>
            <a:ext cx="22766120" cy="63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화면 녹화 8">
            <a:hlinkClick r:id="" action="ppaction://media"/>
            <a:extLst>
              <a:ext uri="{FF2B5EF4-FFF2-40B4-BE49-F238E27FC236}">
                <a16:creationId xmlns:a16="http://schemas.microsoft.com/office/drawing/2014/main" id="{2966C49C-9F15-433A-8CF8-236287D3BE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454" y="2580010"/>
            <a:ext cx="3148453" cy="3592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608811-85E4-4DDB-8164-C12D515E15FE}"/>
              </a:ext>
            </a:extLst>
          </p:cNvPr>
          <p:cNvSpPr txBox="1"/>
          <p:nvPr/>
        </p:nvSpPr>
        <p:spPr>
          <a:xfrm>
            <a:off x="651018" y="5776068"/>
            <a:ext cx="150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</a:rPr>
              <a:t>2019</a:t>
            </a:r>
            <a:r>
              <a:rPr lang="ko-KR" altLang="en-US" b="1">
                <a:solidFill>
                  <a:schemeClr val="bg1"/>
                </a:solidFill>
              </a:rPr>
              <a:t>년</a:t>
            </a:r>
            <a:r>
              <a:rPr lang="en-US" altLang="ko-KR" b="1">
                <a:solidFill>
                  <a:schemeClr val="bg1"/>
                </a:solidFill>
              </a:rPr>
              <a:t>3</a:t>
            </a:r>
            <a:r>
              <a:rPr lang="ko-KR" altLang="en-US" b="1">
                <a:solidFill>
                  <a:schemeClr val="bg1"/>
                </a:solidFill>
              </a:rPr>
              <a:t>월</a:t>
            </a:r>
          </a:p>
        </p:txBody>
      </p:sp>
      <p:pic>
        <p:nvPicPr>
          <p:cNvPr id="10" name="화면 녹화 9">
            <a:hlinkClick r:id="" action="ppaction://media"/>
            <a:extLst>
              <a:ext uri="{FF2B5EF4-FFF2-40B4-BE49-F238E27FC236}">
                <a16:creationId xmlns:a16="http://schemas.microsoft.com/office/drawing/2014/main" id="{FBAA4051-8D85-4714-ABB8-DB1C2B565D8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44547" y="2580009"/>
            <a:ext cx="3148453" cy="3592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16001E-EF8E-4E1B-8B23-1FD140CD27C0}"/>
              </a:ext>
            </a:extLst>
          </p:cNvPr>
          <p:cNvSpPr txBox="1"/>
          <p:nvPr/>
        </p:nvSpPr>
        <p:spPr>
          <a:xfrm>
            <a:off x="4364460" y="5799149"/>
            <a:ext cx="1502939" cy="373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</a:rPr>
              <a:t>2020</a:t>
            </a:r>
            <a:r>
              <a:rPr lang="ko-KR" altLang="en-US" b="1">
                <a:solidFill>
                  <a:schemeClr val="bg1"/>
                </a:solidFill>
              </a:rPr>
              <a:t>년 현재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5F9D56-4143-467A-B897-6EB7C143287D}"/>
              </a:ext>
            </a:extLst>
          </p:cNvPr>
          <p:cNvSpPr txBox="1"/>
          <p:nvPr/>
        </p:nvSpPr>
        <p:spPr>
          <a:xfrm>
            <a:off x="7631671" y="2639901"/>
            <a:ext cx="583880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중국발</a:t>
            </a:r>
            <a:r>
              <a:rPr lang="ko-KR" altLang="en-US" sz="2800">
                <a:latin typeface="+mn-ea"/>
              </a:rPr>
              <a:t> 미세먼지가 한국에</a:t>
            </a:r>
            <a:endParaRPr lang="en-US" altLang="ko-KR" sz="2800">
              <a:latin typeface="+mn-ea"/>
            </a:endParaRPr>
          </a:p>
          <a:p>
            <a:pPr lvl="0"/>
            <a:r>
              <a:rPr lang="ko-KR" altLang="en-US" sz="2800">
                <a:latin typeface="+mn-ea"/>
              </a:rPr>
              <a:t>미치는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영향 </a:t>
            </a:r>
            <a:r>
              <a:rPr lang="en-US" altLang="ko-KR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32%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공식인정</a:t>
            </a:r>
            <a:endParaRPr lang="en-US" altLang="ko-KR" sz="2800" b="1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lvl="0"/>
            <a:r>
              <a:rPr lang="en-US" altLang="ko-KR" sz="2800">
                <a:latin typeface="+mn-ea"/>
              </a:rPr>
              <a:t>(</a:t>
            </a:r>
            <a:r>
              <a:rPr lang="ko-KR" altLang="en-US" sz="2800">
                <a:latin typeface="+mn-ea"/>
              </a:rPr>
              <a:t>한중일 공동연구</a:t>
            </a:r>
            <a:r>
              <a:rPr lang="en-US" altLang="ko-KR" sz="2800">
                <a:latin typeface="+mn-ea"/>
              </a:rPr>
              <a:t>, 2019)</a:t>
            </a:r>
            <a:endParaRPr lang="en-US" altLang="ko-KR" sz="2800" spc="-150">
              <a:solidFill>
                <a:prstClr val="black"/>
              </a:solidFill>
            </a:endParaRPr>
          </a:p>
          <a:p>
            <a:pPr lvl="0"/>
            <a:endParaRPr lang="en-US" altLang="ko-KR" sz="1500">
              <a:solidFill>
                <a:prstClr val="black"/>
              </a:solidFill>
            </a:endParaRPr>
          </a:p>
          <a:p>
            <a:pPr lvl="0"/>
            <a:r>
              <a:rPr lang="en-US" altLang="ko-KR" sz="2400" b="1">
                <a:solidFill>
                  <a:srgbClr val="C00000"/>
                </a:solidFill>
              </a:rPr>
              <a:t>* </a:t>
            </a:r>
            <a:r>
              <a:rPr lang="ko-KR" altLang="en-US" sz="2400" b="1">
                <a:solidFill>
                  <a:srgbClr val="C00000"/>
                </a:solidFill>
              </a:rPr>
              <a:t>고농도 발생시</a:t>
            </a:r>
            <a:r>
              <a:rPr lang="en-US" altLang="ko-KR" sz="2400" b="1">
                <a:solidFill>
                  <a:srgbClr val="C00000"/>
                </a:solidFill>
              </a:rPr>
              <a:t>(12~3</a:t>
            </a:r>
            <a:r>
              <a:rPr lang="ko-KR" altLang="en-US" sz="2400" b="1">
                <a:solidFill>
                  <a:srgbClr val="C00000"/>
                </a:solidFill>
              </a:rPr>
              <a:t>월</a:t>
            </a:r>
            <a:r>
              <a:rPr lang="en-US" altLang="ko-KR" sz="2400" b="1">
                <a:solidFill>
                  <a:srgbClr val="C00000"/>
                </a:solidFill>
              </a:rPr>
              <a:t>)</a:t>
            </a:r>
            <a:r>
              <a:rPr lang="ko-KR" altLang="en-US" sz="2400" b="1">
                <a:solidFill>
                  <a:srgbClr val="C00000"/>
                </a:solidFill>
              </a:rPr>
              <a:t>에는</a:t>
            </a:r>
            <a:endParaRPr lang="en-US" altLang="ko-KR" sz="2400" b="1">
              <a:solidFill>
                <a:srgbClr val="C00000"/>
              </a:solidFill>
            </a:endParaRPr>
          </a:p>
          <a:p>
            <a:pPr lvl="0"/>
            <a:r>
              <a:rPr lang="en-US" altLang="ko-KR" sz="2400" b="1">
                <a:solidFill>
                  <a:srgbClr val="C00000"/>
                </a:solidFill>
              </a:rPr>
              <a:t>  70~80%</a:t>
            </a:r>
            <a:r>
              <a:rPr lang="ko-KR" altLang="en-US" sz="2400" b="1">
                <a:solidFill>
                  <a:srgbClr val="C00000"/>
                </a:solidFill>
              </a:rPr>
              <a:t>에 이를 것으로 예상</a:t>
            </a:r>
            <a:endParaRPr lang="en-US" altLang="ko-KR" sz="2400" b="1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457A3-EFEE-4D51-942A-4BC26B18E19D}"/>
              </a:ext>
            </a:extLst>
          </p:cNvPr>
          <p:cNvSpPr txBox="1"/>
          <p:nvPr/>
        </p:nvSpPr>
        <p:spPr>
          <a:xfrm>
            <a:off x="7530071" y="5762765"/>
            <a:ext cx="5838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2200"/>
              <a:t>* http://earth.nullschool.net</a:t>
            </a:r>
          </a:p>
        </p:txBody>
      </p:sp>
    </p:spTree>
    <p:extLst>
      <p:ext uri="{BB962C8B-B14F-4D97-AF65-F5344CB8AC3E}">
        <p14:creationId xmlns:p14="http://schemas.microsoft.com/office/powerpoint/2010/main" val="6882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2. </a:t>
            </a:r>
            <a:r>
              <a:rPr lang="ko-KR" altLang="en-US" sz="4000">
                <a:ea typeface="HY헤드라인M" panose="02030600000101010101" pitchFamily="18" charset="-127"/>
              </a:rPr>
              <a:t>북한의 대기오염관리 실태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AA5EED3-FFEA-4FB3-B21A-C8A7573C3913}"/>
              </a:ext>
            </a:extLst>
          </p:cNvPr>
          <p:cNvSpPr/>
          <p:nvPr/>
        </p:nvSpPr>
        <p:spPr>
          <a:xfrm>
            <a:off x="534838" y="1776278"/>
            <a:ext cx="6704162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b="1"/>
              <a:t>다</a:t>
            </a:r>
            <a:r>
              <a:rPr lang="en-US" altLang="ko-KR" sz="3000" b="1"/>
              <a:t>. </a:t>
            </a:r>
            <a:r>
              <a:rPr lang="ko-KR" altLang="en-US" sz="3000" b="1"/>
              <a:t>북한의 대기질 및 에너지 사용실태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CFC4439-9856-4645-8D99-AFB50A38E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104" y="2337474"/>
            <a:ext cx="3815095" cy="4469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1FECAF-381F-45BB-8481-AFA555EBCC10}"/>
              </a:ext>
            </a:extLst>
          </p:cNvPr>
          <p:cNvSpPr txBox="1"/>
          <p:nvPr/>
        </p:nvSpPr>
        <p:spPr>
          <a:xfrm>
            <a:off x="240269" y="2740165"/>
            <a:ext cx="717118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+mn-ea"/>
              </a:rPr>
              <a:t>  </a:t>
            </a:r>
            <a:r>
              <a:rPr lang="en-US" altLang="ko-KR" sz="2800">
                <a:latin typeface="+mn-ea"/>
              </a:rPr>
              <a:t> -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북한지역 초미세먼지</a:t>
            </a:r>
            <a:r>
              <a:rPr lang="ko-KR" altLang="en-US" sz="2800">
                <a:latin typeface="+mn-ea"/>
              </a:rPr>
              <a:t>는 </a:t>
            </a:r>
            <a:r>
              <a:rPr lang="en-US" altLang="ko-KR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32.4</a:t>
            </a:r>
            <a:r>
              <a:rPr lang="en-US" altLang="ko-KR" sz="2800" b="1" kern="0" spc="-20">
                <a:solidFill>
                  <a:schemeClr val="accent1">
                    <a:lumMod val="50000"/>
                  </a:schemeClr>
                </a:solidFill>
                <a:effectLst/>
                <a:ea typeface="휴먼명조"/>
              </a:rPr>
              <a:t>㎍/㎥</a:t>
            </a:r>
            <a:r>
              <a:rPr lang="ko-KR" altLang="en-US" sz="2800" kern="0" spc="-20">
                <a:solidFill>
                  <a:srgbClr val="000000"/>
                </a:solidFill>
                <a:effectLst/>
                <a:ea typeface="휴먼명조"/>
              </a:rPr>
              <a:t>로</a:t>
            </a:r>
            <a:r>
              <a:rPr lang="en-US" altLang="ko-KR" sz="2800" kern="0" spc="-20">
                <a:solidFill>
                  <a:srgbClr val="000000"/>
                </a:solidFill>
                <a:effectLst/>
                <a:ea typeface="휴먼명조"/>
              </a:rPr>
              <a:t> </a:t>
            </a:r>
          </a:p>
          <a:p>
            <a:r>
              <a:rPr lang="en-US" altLang="ko-KR" sz="2800" kern="0" spc="-20">
                <a:solidFill>
                  <a:srgbClr val="000000"/>
                </a:solidFill>
                <a:latin typeface="휴먼명조"/>
              </a:rPr>
              <a:t>     </a:t>
            </a:r>
            <a:r>
              <a:rPr lang="ko-KR" altLang="en-US" sz="2800">
                <a:latin typeface="+mn-ea"/>
              </a:rPr>
              <a:t>남한지역 평균농도 </a:t>
            </a:r>
            <a:r>
              <a:rPr lang="en-US" altLang="ko-KR" sz="2800">
                <a:latin typeface="+mn-ea"/>
              </a:rPr>
              <a:t>25.1</a:t>
            </a:r>
            <a:r>
              <a:rPr lang="en-US" altLang="ko-KR" sz="2800" kern="0" spc="-20">
                <a:solidFill>
                  <a:srgbClr val="000000"/>
                </a:solidFill>
                <a:effectLst/>
                <a:ea typeface="휴먼명조"/>
              </a:rPr>
              <a:t>㎍/㎥ </a:t>
            </a:r>
            <a:r>
              <a:rPr lang="ko-KR" altLang="en-US" sz="2800" kern="0" spc="-20">
                <a:solidFill>
                  <a:srgbClr val="000000"/>
                </a:solidFill>
                <a:effectLst/>
                <a:ea typeface="휴먼명조"/>
              </a:rPr>
              <a:t>보다 </a:t>
            </a:r>
            <a:endParaRPr lang="en-US" altLang="ko-KR" sz="2800" kern="0" spc="-20">
              <a:solidFill>
                <a:srgbClr val="000000"/>
              </a:solidFill>
              <a:effectLst/>
              <a:ea typeface="휴먼명조"/>
            </a:endParaRPr>
          </a:p>
          <a:p>
            <a:r>
              <a:rPr lang="en-US" altLang="ko-KR" sz="2800" kern="0" spc="-20">
                <a:solidFill>
                  <a:srgbClr val="000000"/>
                </a:solidFill>
                <a:ea typeface="휴먼명조"/>
              </a:rPr>
              <a:t>     </a:t>
            </a:r>
            <a:r>
              <a:rPr lang="ko-KR" altLang="en-US" sz="2800" b="1" kern="0" spc="-20">
                <a:solidFill>
                  <a:schemeClr val="accent1">
                    <a:lumMod val="50000"/>
                  </a:schemeClr>
                </a:solidFill>
                <a:effectLst/>
                <a:ea typeface="휴먼명조"/>
              </a:rPr>
              <a:t>높은 수준</a:t>
            </a:r>
            <a:endParaRPr lang="en-US" altLang="ko-KR" sz="2800" b="1" kern="0" spc="-20">
              <a:solidFill>
                <a:schemeClr val="accent1">
                  <a:lumMod val="50000"/>
                </a:schemeClr>
              </a:solidFill>
              <a:effectLst/>
              <a:ea typeface="휴먼명조"/>
            </a:endParaRPr>
          </a:p>
          <a:p>
            <a:endParaRPr lang="en-US" altLang="ko-KR" sz="500" kern="0" spc="0">
              <a:solidFill>
                <a:srgbClr val="000000"/>
              </a:solidFill>
              <a:effectLst/>
            </a:endParaRPr>
          </a:p>
          <a:p>
            <a:pPr lvl="0"/>
            <a:r>
              <a:rPr lang="ko-KR" altLang="en-US" sz="2400" spc="-80">
                <a:solidFill>
                  <a:prstClr val="black"/>
                </a:solidFill>
              </a:rPr>
              <a:t>     </a:t>
            </a:r>
            <a:r>
              <a:rPr lang="en-US" altLang="ko-KR" sz="2400" spc="-80">
                <a:solidFill>
                  <a:prstClr val="black"/>
                </a:solidFill>
              </a:rPr>
              <a:t>*  </a:t>
            </a:r>
            <a:r>
              <a:rPr lang="ko-KR" altLang="en-US" sz="2400" spc="-80">
                <a:solidFill>
                  <a:prstClr val="black"/>
                </a:solidFill>
              </a:rPr>
              <a:t>조선중앙</a:t>
            </a:r>
            <a:r>
              <a:rPr lang="en-US" altLang="ko-KR" sz="2400" spc="-80">
                <a:solidFill>
                  <a:prstClr val="black"/>
                </a:solidFill>
              </a:rPr>
              <a:t>TV(‘19.12) “</a:t>
            </a:r>
            <a:r>
              <a:rPr lang="ko-KR" altLang="en-US" sz="2400" spc="-80">
                <a:solidFill>
                  <a:prstClr val="black"/>
                </a:solidFill>
              </a:rPr>
              <a:t>외출 삼가고 마스크 착용</a:t>
            </a:r>
            <a:r>
              <a:rPr lang="en-US" altLang="ko-KR" sz="2400" spc="-80">
                <a:solidFill>
                  <a:prstClr val="black"/>
                </a:solidFill>
              </a:rPr>
              <a:t>, </a:t>
            </a:r>
          </a:p>
          <a:p>
            <a:pPr lvl="0"/>
            <a:r>
              <a:rPr lang="en-US" altLang="ko-KR" sz="2400" spc="-80">
                <a:solidFill>
                  <a:prstClr val="black"/>
                </a:solidFill>
              </a:rPr>
              <a:t>        </a:t>
            </a:r>
            <a:r>
              <a:rPr lang="ko-KR" altLang="en-US" sz="2400" spc="-80">
                <a:solidFill>
                  <a:prstClr val="black"/>
                </a:solidFill>
              </a:rPr>
              <a:t>소금물 양치해야</a:t>
            </a:r>
            <a:r>
              <a:rPr lang="en-US" altLang="ko-KR" sz="2400" spc="-80">
                <a:solidFill>
                  <a:prstClr val="black"/>
                </a:solidFill>
              </a:rPr>
              <a:t>….”</a:t>
            </a:r>
          </a:p>
          <a:p>
            <a:pPr lvl="0"/>
            <a:endParaRPr lang="en-US" altLang="ko-KR" sz="2400" spc="-80">
              <a:solidFill>
                <a:prstClr val="black"/>
              </a:solidFill>
            </a:endParaRPr>
          </a:p>
          <a:p>
            <a:pPr lvl="0"/>
            <a:r>
              <a:rPr lang="en-US" altLang="ko-KR" sz="2800" spc="-80">
                <a:solidFill>
                  <a:prstClr val="black"/>
                </a:solidFill>
              </a:rPr>
              <a:t>   - </a:t>
            </a:r>
            <a:r>
              <a:rPr lang="ko-KR" altLang="en-US" sz="2800" spc="-80">
                <a:solidFill>
                  <a:prstClr val="black"/>
                </a:solidFill>
              </a:rPr>
              <a:t>북한의 </a:t>
            </a:r>
            <a:r>
              <a:rPr lang="en-US" altLang="ko-KR" sz="2800" spc="-80">
                <a:solidFill>
                  <a:prstClr val="black"/>
                </a:solidFill>
              </a:rPr>
              <a:t>1</a:t>
            </a:r>
            <a:r>
              <a:rPr lang="ko-KR" altLang="en-US" sz="2800" spc="-80">
                <a:solidFill>
                  <a:prstClr val="black"/>
                </a:solidFill>
              </a:rPr>
              <a:t>인당 </a:t>
            </a:r>
            <a:r>
              <a:rPr lang="ko-KR" altLang="en-US" sz="2800" b="1" spc="-80">
                <a:solidFill>
                  <a:schemeClr val="accent1">
                    <a:lumMod val="50000"/>
                  </a:schemeClr>
                </a:solidFill>
              </a:rPr>
              <a:t>에너지소비량</a:t>
            </a:r>
            <a:r>
              <a:rPr lang="ko-KR" altLang="en-US" sz="2800" spc="-80">
                <a:solidFill>
                  <a:prstClr val="black"/>
                </a:solidFill>
              </a:rPr>
              <a:t>은 세계 평균 </a:t>
            </a:r>
            <a:endParaRPr lang="en-US" altLang="ko-KR" sz="2800" spc="-80">
              <a:solidFill>
                <a:prstClr val="black"/>
              </a:solidFill>
            </a:endParaRPr>
          </a:p>
          <a:p>
            <a:pPr lvl="0"/>
            <a:r>
              <a:rPr lang="en-US" altLang="ko-KR" sz="2800" b="1" spc="-80">
                <a:solidFill>
                  <a:schemeClr val="accent1">
                    <a:lumMod val="50000"/>
                  </a:schemeClr>
                </a:solidFill>
              </a:rPr>
              <a:t>     1/5 </a:t>
            </a:r>
            <a:r>
              <a:rPr lang="ko-KR" altLang="en-US" sz="2800" b="1" spc="-80">
                <a:solidFill>
                  <a:schemeClr val="accent1">
                    <a:lumMod val="50000"/>
                  </a:schemeClr>
                </a:solidFill>
              </a:rPr>
              <a:t>수준</a:t>
            </a:r>
            <a:r>
              <a:rPr lang="ko-KR" altLang="en-US" sz="2800" spc="-80">
                <a:solidFill>
                  <a:prstClr val="black"/>
                </a:solidFill>
              </a:rPr>
              <a:t>에 불과하고 </a:t>
            </a:r>
            <a:r>
              <a:rPr lang="ko-KR" altLang="en-US" sz="2800" b="1" spc="-80">
                <a:solidFill>
                  <a:schemeClr val="accent1">
                    <a:lumMod val="50000"/>
                  </a:schemeClr>
                </a:solidFill>
              </a:rPr>
              <a:t>석탄</a:t>
            </a:r>
            <a:r>
              <a:rPr lang="en-US" altLang="ko-KR" sz="2800" b="1" spc="-8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ko-KR" altLang="en-US" sz="2800" b="1" spc="-80">
                <a:solidFill>
                  <a:schemeClr val="accent1">
                    <a:lumMod val="50000"/>
                  </a:schemeClr>
                </a:solidFill>
              </a:rPr>
              <a:t>생물성연료에    </a:t>
            </a:r>
            <a:endParaRPr lang="en-US" altLang="ko-KR" sz="2800" b="1" spc="-8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US" altLang="ko-KR" sz="2800" b="1" spc="-8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ko-KR" altLang="en-US" sz="2800" b="1" spc="-80">
                <a:solidFill>
                  <a:schemeClr val="accent1">
                    <a:lumMod val="50000"/>
                  </a:schemeClr>
                </a:solidFill>
              </a:rPr>
              <a:t>대한 의존도 심화</a:t>
            </a:r>
            <a:endParaRPr lang="en-US" altLang="ko-KR" sz="24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3. </a:t>
            </a:r>
            <a:r>
              <a:rPr lang="ko-KR" altLang="en-US" sz="4000">
                <a:ea typeface="HY헤드라인M" panose="02030600000101010101" pitchFamily="18" charset="-127"/>
              </a:rPr>
              <a:t>주요 분단국가별 환경협력 사례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AA5EED3-FFEA-4FB3-B21A-C8A7573C3913}"/>
              </a:ext>
            </a:extLst>
          </p:cNvPr>
          <p:cNvSpPr/>
          <p:nvPr/>
        </p:nvSpPr>
        <p:spPr>
          <a:xfrm>
            <a:off x="534838" y="1776278"/>
            <a:ext cx="2005162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가</a:t>
            </a:r>
            <a:r>
              <a:rPr lang="en-US" altLang="ko-KR" sz="3000" b="1"/>
              <a:t>. </a:t>
            </a:r>
            <a:r>
              <a:rPr lang="ko-KR" altLang="en-US" sz="3000" b="1"/>
              <a:t>독 일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9CE0FF8-7612-4723-83B2-1CEEBB358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596" y="1924050"/>
            <a:ext cx="2763280" cy="462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E68C8E-62DC-489E-84E1-1D7B53D018AE}"/>
              </a:ext>
            </a:extLst>
          </p:cNvPr>
          <p:cNvSpPr txBox="1"/>
          <p:nvPr/>
        </p:nvSpPr>
        <p:spPr>
          <a:xfrm>
            <a:off x="107581" y="2767443"/>
            <a:ext cx="1181305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+mn-ea"/>
              </a:rPr>
              <a:t>  </a:t>
            </a:r>
            <a:r>
              <a:rPr lang="en-US" altLang="ko-KR" sz="2800">
                <a:latin typeface="+mn-ea"/>
              </a:rPr>
              <a:t> -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통일전 동독은 </a:t>
            </a:r>
            <a:r>
              <a:rPr lang="ko-KR" altLang="en-US" sz="2800">
                <a:latin typeface="+mn-ea"/>
              </a:rPr>
              <a:t>유럽내 </a:t>
            </a:r>
            <a:r>
              <a:rPr lang="ko-KR" altLang="en-US" sz="2800" b="1">
                <a:solidFill>
                  <a:srgbClr val="C00000"/>
                </a:solidFill>
                <a:latin typeface="+mn-ea"/>
              </a:rPr>
              <a:t>최악의 대기오염 국가로</a:t>
            </a:r>
            <a:r>
              <a:rPr lang="en-US" altLang="ko-KR" sz="2800">
                <a:latin typeface="+mn-ea"/>
              </a:rPr>
              <a:t> </a:t>
            </a:r>
          </a:p>
          <a:p>
            <a:r>
              <a:rPr lang="en-US" altLang="ko-KR" sz="2800">
                <a:latin typeface="+mn-ea"/>
              </a:rPr>
              <a:t>     </a:t>
            </a:r>
            <a:r>
              <a:rPr lang="ko-KR" altLang="en-US" sz="2800">
                <a:latin typeface="+mn-ea"/>
              </a:rPr>
              <a:t>석탄 중심의 에너지집약적 구조와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환경에 대한</a:t>
            </a:r>
            <a:endParaRPr lang="en-US" altLang="ko-KR" sz="2800" b="1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r>
              <a:rPr lang="en-US" altLang="ko-KR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   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 무관심 등으로 대기오염 극심</a:t>
            </a:r>
            <a:r>
              <a:rPr lang="en-US" altLang="ko-KR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ko-KR" altLang="en-US" sz="2800" b="1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endParaRPr lang="en-US" altLang="ko-KR" sz="2800" b="1">
              <a:solidFill>
                <a:schemeClr val="accent1">
                  <a:lumMod val="50000"/>
                </a:schemeClr>
              </a:solidFill>
            </a:endParaRPr>
          </a:p>
          <a:p>
            <a:endParaRPr lang="en-US" altLang="ko-KR" sz="700"/>
          </a:p>
          <a:p>
            <a:endParaRPr lang="en-US" altLang="ko-KR" sz="700"/>
          </a:p>
          <a:p>
            <a:r>
              <a:rPr lang="en-US" altLang="ko-KR" sz="2400"/>
              <a:t>     * </a:t>
            </a:r>
            <a:r>
              <a:rPr lang="ko-KR" altLang="en-US" sz="2400" spc="-150"/>
              <a:t>동독인구 </a:t>
            </a:r>
            <a:r>
              <a:rPr lang="en-US" altLang="ko-KR" sz="2400" spc="-150"/>
              <a:t>26.3%</a:t>
            </a:r>
            <a:r>
              <a:rPr lang="ko-KR" altLang="en-US" sz="2400" spc="-150"/>
              <a:t>가 미세먼지 허용범위를 넘어서는 지역에 </a:t>
            </a:r>
            <a:endParaRPr lang="en-US" altLang="ko-KR" sz="2400" spc="-150"/>
          </a:p>
          <a:p>
            <a:r>
              <a:rPr lang="en-US" altLang="ko-KR" sz="2400" spc="-150"/>
              <a:t>         </a:t>
            </a:r>
            <a:r>
              <a:rPr lang="ko-KR" altLang="en-US" sz="2400" spc="-150"/>
              <a:t>거주하는 등 건강문제 심각</a:t>
            </a:r>
            <a:endParaRPr lang="en-US" altLang="ko-KR" sz="2400" spc="-150"/>
          </a:p>
          <a:p>
            <a:endParaRPr kumimoji="0" lang="en-US" altLang="ko-KR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- </a:t>
            </a:r>
            <a:r>
              <a:rPr kumimoji="0" lang="ko-KR" altLang="en-US" sz="2800" b="0" i="0" u="none" strike="noStrike" kern="1200" cap="none" spc="-6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특히</a:t>
            </a:r>
            <a:r>
              <a:rPr kumimoji="0" lang="en-US" altLang="ko-KR" sz="2800" b="0" i="0" u="none" strike="noStrike" kern="1200" cap="none" spc="-6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800" b="0" i="0" u="none" strike="noStrike" kern="1200" cap="none" spc="-6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동독지역에서 발생된 환경오염물질은 지형적 특성으로</a:t>
            </a:r>
            <a:endParaRPr kumimoji="0" lang="en-US" altLang="ko-KR" sz="2800" b="1" i="0" u="none" strike="noStrike" kern="1200" cap="none" spc="-6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r>
              <a:rPr lang="en-US" altLang="ko-KR" sz="2800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2800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서독지역에 </a:t>
            </a:r>
            <a:r>
              <a:rPr kumimoji="0" lang="ko-KR" altLang="en-US" sz="2800" b="1" i="0" u="none" strike="noStrike" kern="1200" cap="none" spc="-15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유입되어</a:t>
            </a:r>
            <a:r>
              <a:rPr lang="en-US" altLang="ko-KR" sz="2800" b="1" spc="-15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b="1" spc="-15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피해 유발</a:t>
            </a:r>
            <a:r>
              <a:rPr lang="en-US" altLang="ko-KR" sz="2800" b="1" spc="-15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2800" kern="0" spc="-15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spc="-15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서독지역의 적극적 개입 유인</a:t>
            </a:r>
            <a:endParaRPr lang="ko-KR" altLang="en-US" sz="2400" spc="-150"/>
          </a:p>
        </p:txBody>
      </p:sp>
    </p:spTree>
    <p:extLst>
      <p:ext uri="{BB962C8B-B14F-4D97-AF65-F5344CB8AC3E}">
        <p14:creationId xmlns:p14="http://schemas.microsoft.com/office/powerpoint/2010/main" val="39904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0D4DA1-5E52-4CA8-B3AE-0178E26BA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98" y="483262"/>
            <a:ext cx="11813057" cy="757057"/>
          </a:xfr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l"/>
            <a:r>
              <a:rPr lang="en-US" altLang="ko-KR" sz="4000">
                <a:ea typeface="HY헤드라인M" panose="02030600000101010101" pitchFamily="18" charset="-127"/>
              </a:rPr>
              <a:t>3. </a:t>
            </a:r>
            <a:r>
              <a:rPr lang="ko-KR" altLang="en-US" sz="4000">
                <a:ea typeface="HY헤드라인M" panose="02030600000101010101" pitchFamily="18" charset="-127"/>
              </a:rPr>
              <a:t>주요 분단국가별 환경협력 사례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DC1C9-2AAE-42FA-8661-16E28B7C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94D2EB-63EB-482A-BECF-9A8881AB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8" y="26896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E68C8E-62DC-489E-84E1-1D7B53D018AE}"/>
              </a:ext>
            </a:extLst>
          </p:cNvPr>
          <p:cNvSpPr txBox="1"/>
          <p:nvPr/>
        </p:nvSpPr>
        <p:spPr>
          <a:xfrm>
            <a:off x="755281" y="3371275"/>
            <a:ext cx="1181305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kern="0" spc="0">
                <a:solidFill>
                  <a:srgbClr val="000000"/>
                </a:solidFill>
                <a:effectLst/>
                <a:ea typeface="휴먼명조"/>
              </a:rPr>
              <a:t>① </a:t>
            </a:r>
            <a:r>
              <a:rPr lang="ko-KR" altLang="en-US" sz="2800">
                <a:latin typeface="+mn-ea"/>
              </a:rPr>
              <a:t>동서독 </a:t>
            </a:r>
            <a:r>
              <a:rPr lang="en-US" altLang="ko-KR" sz="2800">
                <a:latin typeface="+mn-ea"/>
              </a:rPr>
              <a:t>&lt;</a:t>
            </a:r>
            <a:r>
              <a:rPr lang="ko-KR" altLang="en-US" sz="2800">
                <a:latin typeface="+mn-ea"/>
              </a:rPr>
              <a:t>기본조약</a:t>
            </a:r>
            <a:r>
              <a:rPr lang="en-US" altLang="ko-KR" sz="2800">
                <a:latin typeface="+mn-ea"/>
              </a:rPr>
              <a:t>&gt;</a:t>
            </a:r>
            <a:r>
              <a:rPr lang="ko-KR" altLang="en-US" sz="2800">
                <a:latin typeface="+mn-ea"/>
              </a:rPr>
              <a:t> 체결 등 협력기반 마련</a:t>
            </a:r>
            <a:endParaRPr lang="en-US" altLang="ko-KR" sz="2800">
              <a:latin typeface="+mn-ea"/>
            </a:endParaRPr>
          </a:p>
          <a:p>
            <a:pPr marL="457200" indent="-457200">
              <a:buFontTx/>
              <a:buChar char="-"/>
            </a:pPr>
            <a:endParaRPr lang="en-US" altLang="ko-KR" sz="1000">
              <a:latin typeface="+mn-ea"/>
            </a:endParaRPr>
          </a:p>
          <a:p>
            <a:r>
              <a:rPr lang="ko-KR" altLang="en-US" sz="2800" kern="0" spc="0">
                <a:solidFill>
                  <a:srgbClr val="000000"/>
                </a:solidFill>
                <a:effectLst/>
                <a:ea typeface="휴먼명조"/>
              </a:rPr>
              <a:t>② </a:t>
            </a:r>
            <a:r>
              <a:rPr lang="ko-KR" altLang="en-US" sz="2800" spc="-150">
                <a:latin typeface="+mn-ea"/>
              </a:rPr>
              <a:t>분야별 환경복구사업 추진</a:t>
            </a:r>
            <a:endParaRPr lang="en-US" altLang="ko-KR" sz="2800" spc="-150">
              <a:latin typeface="+mn-ea"/>
            </a:endParaRPr>
          </a:p>
          <a:p>
            <a:endParaRPr lang="en-US" altLang="ko-KR" sz="500" spc="-150">
              <a:latin typeface="+mn-ea"/>
            </a:endParaRPr>
          </a:p>
          <a:p>
            <a:r>
              <a:rPr lang="en-US" altLang="ko-KR" sz="2600" spc="-150">
                <a:latin typeface="+mn-ea"/>
              </a:rPr>
              <a:t>    * </a:t>
            </a:r>
            <a:r>
              <a:rPr lang="ko-KR" altLang="en-US" sz="2600" spc="-150">
                <a:latin typeface="+mn-ea"/>
              </a:rPr>
              <a:t>환경기초시설 구축</a:t>
            </a:r>
            <a:r>
              <a:rPr lang="en-US" altLang="ko-KR" sz="2600" spc="-150">
                <a:latin typeface="+mn-ea"/>
              </a:rPr>
              <a:t>, </a:t>
            </a:r>
            <a:r>
              <a:rPr lang="ko-KR" altLang="en-US" sz="2600" spc="-150">
                <a:latin typeface="+mn-ea"/>
              </a:rPr>
              <a:t>오염지역 생태적 복구 등</a:t>
            </a:r>
            <a:endParaRPr lang="en-US" altLang="ko-KR" sz="2600" spc="-150">
              <a:latin typeface="+mn-ea"/>
            </a:endParaRPr>
          </a:p>
          <a:p>
            <a:endParaRPr lang="en-US" altLang="ko-KR" sz="1000" spc="-150">
              <a:latin typeface="+mn-ea"/>
            </a:endParaRPr>
          </a:p>
          <a:p>
            <a:r>
              <a:rPr lang="ko-KR" altLang="en-US" sz="2800" kern="0" spc="0">
                <a:solidFill>
                  <a:srgbClr val="000000"/>
                </a:solidFill>
                <a:effectLst/>
                <a:ea typeface="휴먼명조"/>
              </a:rPr>
              <a:t>③ </a:t>
            </a:r>
            <a:r>
              <a:rPr lang="ko-KR" altLang="en-US" sz="2800" spc="-150">
                <a:latin typeface="+mn-ea"/>
              </a:rPr>
              <a:t>대기오염개선 추진</a:t>
            </a:r>
            <a:endParaRPr lang="en-US" altLang="ko-KR" sz="2800" spc="-150">
              <a:latin typeface="+mn-ea"/>
            </a:endParaRPr>
          </a:p>
          <a:p>
            <a:endParaRPr lang="en-US" altLang="ko-KR" sz="500" spc="-150">
              <a:latin typeface="+mn-ea"/>
            </a:endParaRPr>
          </a:p>
          <a:p>
            <a:r>
              <a:rPr lang="en-US" altLang="ko-KR" sz="2600" spc="-150">
                <a:latin typeface="+mn-ea"/>
              </a:rPr>
              <a:t>    * </a:t>
            </a:r>
            <a:r>
              <a:rPr lang="ko-KR" altLang="en-US" sz="2600" b="1" spc="-300">
                <a:solidFill>
                  <a:schemeClr val="accent1">
                    <a:lumMod val="50000"/>
                  </a:schemeClr>
                </a:solidFill>
                <a:latin typeface="+mn-ea"/>
              </a:rPr>
              <a:t>갈탄중심의 에너지 소비구조를 기름과 천연가스로 대체</a:t>
            </a:r>
            <a:endParaRPr lang="en-US" altLang="ko-KR" sz="2600" b="1" spc="-30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endParaRPr lang="en-US" altLang="ko-KR" sz="1000" b="1" spc="-300">
              <a:solidFill>
                <a:srgbClr val="C00000"/>
              </a:solidFill>
              <a:latin typeface="+mn-ea"/>
            </a:endParaRPr>
          </a:p>
          <a:p>
            <a:r>
              <a:rPr lang="en-US" altLang="ko-KR" sz="2600" b="1" spc="-300">
                <a:solidFill>
                  <a:srgbClr val="C00000"/>
                </a:solidFill>
                <a:latin typeface="+mn-ea"/>
              </a:rPr>
              <a:t> </a:t>
            </a:r>
            <a:r>
              <a:rPr lang="ko-KR" altLang="en-US" sz="2800" b="1" kern="0" spc="-300">
                <a:solidFill>
                  <a:srgbClr val="C00000"/>
                </a:solidFill>
                <a:effectLst/>
                <a:ea typeface="맑은 고딕" panose="020B0503020000020004" pitchFamily="50" charset="-127"/>
              </a:rPr>
              <a:t>⇒</a:t>
            </a:r>
            <a:r>
              <a:rPr lang="en-US" altLang="ko-KR" sz="2800" b="1" spc="-300">
                <a:solidFill>
                  <a:srgbClr val="C00000"/>
                </a:solidFill>
              </a:rPr>
              <a:t> </a:t>
            </a:r>
            <a:r>
              <a:rPr lang="ko-KR" altLang="en-US" sz="2800" b="1" spc="-300">
                <a:solidFill>
                  <a:srgbClr val="C00000"/>
                </a:solidFill>
              </a:rPr>
              <a:t>장벽 붕괴이후 </a:t>
            </a:r>
            <a:r>
              <a:rPr lang="en-US" altLang="ko-KR" sz="2800" b="1" spc="-300">
                <a:solidFill>
                  <a:srgbClr val="C00000"/>
                </a:solidFill>
              </a:rPr>
              <a:t>10</a:t>
            </a:r>
            <a:r>
              <a:rPr lang="ko-KR" altLang="en-US" sz="2800" b="1" spc="-300">
                <a:solidFill>
                  <a:srgbClr val="C00000"/>
                </a:solidFill>
              </a:rPr>
              <a:t>년만에 </a:t>
            </a:r>
            <a:r>
              <a:rPr lang="ko-KR" altLang="en-US" sz="2600" b="1" spc="-300">
                <a:solidFill>
                  <a:srgbClr val="C00000"/>
                </a:solidFill>
              </a:rPr>
              <a:t> </a:t>
            </a:r>
            <a:r>
              <a:rPr lang="en-US" altLang="ko-KR" sz="2800" b="1" spc="-300">
                <a:solidFill>
                  <a:srgbClr val="C00000"/>
                </a:solidFill>
              </a:rPr>
              <a:t>S0</a:t>
            </a:r>
            <a:r>
              <a:rPr lang="en-US" altLang="ko-KR" sz="2000" b="1" spc="-300">
                <a:solidFill>
                  <a:srgbClr val="C00000"/>
                </a:solidFill>
              </a:rPr>
              <a:t>2</a:t>
            </a:r>
            <a:r>
              <a:rPr lang="en-US" altLang="ko-KR" sz="2600" b="1" spc="-300">
                <a:solidFill>
                  <a:srgbClr val="C00000"/>
                </a:solidFill>
              </a:rPr>
              <a:t> </a:t>
            </a:r>
            <a:r>
              <a:rPr lang="en-US" altLang="ko-KR" sz="2800" b="1" spc="-300">
                <a:solidFill>
                  <a:srgbClr val="C00000"/>
                </a:solidFill>
              </a:rPr>
              <a:t>83%</a:t>
            </a:r>
            <a:r>
              <a:rPr lang="ko-KR" altLang="en-US" sz="2800" b="1" kern="0" spc="-300">
                <a:solidFill>
                  <a:srgbClr val="C00000"/>
                </a:solidFill>
                <a:effectLst/>
                <a:ea typeface="맑은 고딕" panose="020B0503020000020004" pitchFamily="50" charset="-127"/>
              </a:rPr>
              <a:t>↓</a:t>
            </a:r>
            <a:r>
              <a:rPr lang="en-US" altLang="ko-KR" sz="2800" b="1" spc="-300">
                <a:solidFill>
                  <a:srgbClr val="C00000"/>
                </a:solidFill>
              </a:rPr>
              <a:t> </a:t>
            </a:r>
            <a:r>
              <a:rPr lang="ko-KR" altLang="en-US" sz="2800" b="1" spc="-300">
                <a:solidFill>
                  <a:srgbClr val="C00000"/>
                </a:solidFill>
              </a:rPr>
              <a:t>먼지</a:t>
            </a:r>
            <a:r>
              <a:rPr lang="en-US" altLang="ko-KR" sz="2800" b="1" spc="-300">
                <a:solidFill>
                  <a:srgbClr val="C00000"/>
                </a:solidFill>
              </a:rPr>
              <a:t> 53%</a:t>
            </a:r>
            <a:r>
              <a:rPr lang="ko-KR" altLang="en-US" sz="2800" b="1" kern="0" spc="-300">
                <a:solidFill>
                  <a:srgbClr val="C00000"/>
                </a:solidFill>
                <a:effectLst/>
                <a:ea typeface="맑은 고딕" panose="020B0503020000020004" pitchFamily="50" charset="-127"/>
              </a:rPr>
              <a:t>↓ 성과</a:t>
            </a:r>
            <a:endParaRPr lang="ko-KR" altLang="en-US" sz="2800" b="1" spc="-300">
              <a:solidFill>
                <a:srgbClr val="C00000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0EF82CF-1B2E-4899-8C20-EF031B48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617" y="1988378"/>
            <a:ext cx="2666577" cy="446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0ED2B304-0FF2-430E-9236-A1338B599056}"/>
              </a:ext>
            </a:extLst>
          </p:cNvPr>
          <p:cNvGrpSpPr/>
          <p:nvPr/>
        </p:nvGrpSpPr>
        <p:grpSpPr>
          <a:xfrm>
            <a:off x="551722" y="2702064"/>
            <a:ext cx="11437459" cy="523220"/>
            <a:chOff x="551722" y="2782274"/>
            <a:chExt cx="11437459" cy="523220"/>
          </a:xfrm>
        </p:grpSpPr>
        <p:sp>
          <p:nvSpPr>
            <p:cNvPr id="18" name="화살표: 줄무늬가 있는 오른쪽 17">
              <a:extLst>
                <a:ext uri="{FF2B5EF4-FFF2-40B4-BE49-F238E27FC236}">
                  <a16:creationId xmlns:a16="http://schemas.microsoft.com/office/drawing/2014/main" id="{844CB68C-FF53-4262-A2E3-09EF0995D19A}"/>
                </a:ext>
              </a:extLst>
            </p:cNvPr>
            <p:cNvSpPr/>
            <p:nvPr/>
          </p:nvSpPr>
          <p:spPr>
            <a:xfrm>
              <a:off x="551722" y="2882651"/>
              <a:ext cx="379562" cy="276045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4D5FCF-3412-48D0-9C89-11EADEDDF6D3}"/>
                </a:ext>
              </a:extLst>
            </p:cNvPr>
            <p:cNvSpPr txBox="1"/>
            <p:nvPr/>
          </p:nvSpPr>
          <p:spPr>
            <a:xfrm>
              <a:off x="635381" y="2782274"/>
              <a:ext cx="11353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>
                  <a:ea typeface="맑은 고딕" panose="020B0503020000020004" pitchFamily="50" charset="-127"/>
                </a:rPr>
                <a:t>   </a:t>
              </a:r>
              <a:r>
                <a:rPr lang="ko-KR" altLang="en-US" sz="2800" spc="-150"/>
                <a:t>동독지역 </a:t>
              </a:r>
              <a:r>
                <a:rPr lang="ko-KR" altLang="en-US" sz="2800" b="1" spc="-150">
                  <a:solidFill>
                    <a:srgbClr val="C00000"/>
                  </a:solidFill>
                </a:rPr>
                <a:t>환경 복원</a:t>
              </a:r>
              <a:r>
                <a:rPr lang="ko-KR" altLang="en-US" sz="2800" spc="-150"/>
                <a:t> 비용으로 </a:t>
              </a:r>
              <a:r>
                <a:rPr lang="ko-KR" altLang="en-US" sz="2800" b="1" spc="-150">
                  <a:solidFill>
                    <a:srgbClr val="C00000"/>
                  </a:solidFill>
                  <a:ea typeface="맑은 고딕" panose="020B0503020000020004" pitchFamily="50" charset="-127"/>
                </a:rPr>
                <a:t>전체 통일비용중 </a:t>
              </a:r>
              <a:r>
                <a:rPr lang="en-US" altLang="ko-KR" sz="2800" b="1" spc="-150">
                  <a:solidFill>
                    <a:srgbClr val="C00000"/>
                  </a:solidFill>
                  <a:ea typeface="맑은 고딕" panose="020B0503020000020004" pitchFamily="50" charset="-127"/>
                </a:rPr>
                <a:t>20%</a:t>
              </a:r>
              <a:r>
                <a:rPr lang="ko-KR" altLang="en-US" sz="2800" spc="-150">
                  <a:ea typeface="맑은 고딕" panose="020B0503020000020004" pitchFamily="50" charset="-127"/>
                </a:rPr>
                <a:t>를 </a:t>
              </a:r>
              <a:r>
                <a:rPr lang="ko-KR" altLang="en-US" sz="2800" b="1" spc="-150">
                  <a:solidFill>
                    <a:srgbClr val="C00000"/>
                  </a:solidFill>
                  <a:ea typeface="맑은 고딕" panose="020B0503020000020004" pitchFamily="50" charset="-127"/>
                </a:rPr>
                <a:t>지출</a:t>
              </a:r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45CEA640-4FE8-4BA1-A8AF-76D616D5432D}"/>
              </a:ext>
            </a:extLst>
          </p:cNvPr>
          <p:cNvSpPr/>
          <p:nvPr/>
        </p:nvSpPr>
        <p:spPr>
          <a:xfrm>
            <a:off x="534838" y="1776278"/>
            <a:ext cx="2005162" cy="61439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b="1"/>
              <a:t>가</a:t>
            </a:r>
            <a:r>
              <a:rPr lang="en-US" altLang="ko-KR" sz="3000" b="1"/>
              <a:t>. </a:t>
            </a:r>
            <a:r>
              <a:rPr lang="ko-KR" altLang="en-US" sz="3000" b="1"/>
              <a:t>독 일</a:t>
            </a:r>
          </a:p>
        </p:txBody>
      </p:sp>
    </p:spTree>
    <p:extLst>
      <p:ext uri="{BB962C8B-B14F-4D97-AF65-F5344CB8AC3E}">
        <p14:creationId xmlns:p14="http://schemas.microsoft.com/office/powerpoint/2010/main" val="26503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1044</Words>
  <Application>Microsoft Office PowerPoint</Application>
  <PresentationFormat>와이드스크린</PresentationFormat>
  <Paragraphs>209</Paragraphs>
  <Slides>21</Slides>
  <Notes>20</Notes>
  <HiddenSlides>0</HiddenSlides>
  <MMClips>3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8" baseType="lpstr">
      <vt:lpstr>맑은 고딕</vt:lpstr>
      <vt:lpstr>한양신명조</vt:lpstr>
      <vt:lpstr>한양중고딕</vt:lpstr>
      <vt:lpstr>휴먼둥근헤드라인</vt:lpstr>
      <vt:lpstr>휴먼명조</vt:lpstr>
      <vt:lpstr>Arial</vt:lpstr>
      <vt:lpstr>Office 테마</vt:lpstr>
      <vt:lpstr>PowerPoint 프레젠테이션</vt:lpstr>
      <vt:lpstr>발표 순서</vt:lpstr>
      <vt:lpstr>1. 연구배경</vt:lpstr>
      <vt:lpstr>2. 북한의 대기오염관리 실태</vt:lpstr>
      <vt:lpstr>2. 북한의 대기오염관리 실태</vt:lpstr>
      <vt:lpstr>2. 북한의 대기오염관리 실태</vt:lpstr>
      <vt:lpstr>2. 북한의 대기오염관리 실태</vt:lpstr>
      <vt:lpstr>3. 주요 분단국가별 환경협력 사례</vt:lpstr>
      <vt:lpstr>3. 주요 분단국가별 환경협력 사례</vt:lpstr>
      <vt:lpstr>3. 주요 분단국가별 환경협력 사례</vt:lpstr>
      <vt:lpstr>3. 주요 분단국가별 환경협력 사례</vt:lpstr>
      <vt:lpstr>4. 남북 대기오염관리 협력방안</vt:lpstr>
      <vt:lpstr>4. 남북 대기오염관리 협력방안</vt:lpstr>
      <vt:lpstr>4. 남북 대기오염관리 협력방안</vt:lpstr>
      <vt:lpstr>4. 남북 대기오염관리 협력방안</vt:lpstr>
      <vt:lpstr>4. 남북 대기오염관리 협력방안</vt:lpstr>
      <vt:lpstr>4. 남북 대기오염관리 협력방안</vt:lpstr>
      <vt:lpstr>4. 남북 대기오염관리 협력방안</vt:lpstr>
      <vt:lpstr>4. 남북 대기오염관리 협력방안</vt:lpstr>
      <vt:lpstr>5. 결론 및 제언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 inhong</dc:creator>
  <cp:lastModifiedBy>lee inhong</cp:lastModifiedBy>
  <cp:revision>71</cp:revision>
  <dcterms:created xsi:type="dcterms:W3CDTF">2020-10-26T03:20:14Z</dcterms:created>
  <dcterms:modified xsi:type="dcterms:W3CDTF">2020-10-28T03:07:48Z</dcterms:modified>
</cp:coreProperties>
</file>